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50"/>
  </p:notesMasterIdLst>
  <p:sldIdLst>
    <p:sldId id="256" r:id="rId2"/>
    <p:sldId id="310" r:id="rId3"/>
    <p:sldId id="257" r:id="rId4"/>
    <p:sldId id="258" r:id="rId5"/>
    <p:sldId id="259" r:id="rId6"/>
    <p:sldId id="287" r:id="rId7"/>
    <p:sldId id="263" r:id="rId8"/>
    <p:sldId id="288" r:id="rId9"/>
    <p:sldId id="267" r:id="rId10"/>
    <p:sldId id="290" r:id="rId11"/>
    <p:sldId id="271" r:id="rId12"/>
    <p:sldId id="291" r:id="rId13"/>
    <p:sldId id="292" r:id="rId14"/>
    <p:sldId id="272" r:id="rId15"/>
    <p:sldId id="307" r:id="rId16"/>
    <p:sldId id="306" r:id="rId17"/>
    <p:sldId id="273" r:id="rId18"/>
    <p:sldId id="311" r:id="rId19"/>
    <p:sldId id="275" r:id="rId20"/>
    <p:sldId id="304" r:id="rId21"/>
    <p:sldId id="281" r:id="rId22"/>
    <p:sldId id="294" r:id="rId23"/>
    <p:sldId id="278" r:id="rId24"/>
    <p:sldId id="261" r:id="rId25"/>
    <p:sldId id="295" r:id="rId26"/>
    <p:sldId id="302" r:id="rId27"/>
    <p:sldId id="303" r:id="rId28"/>
    <p:sldId id="265" r:id="rId29"/>
    <p:sldId id="266" r:id="rId30"/>
    <p:sldId id="296" r:id="rId31"/>
    <p:sldId id="277" r:id="rId32"/>
    <p:sldId id="293" r:id="rId33"/>
    <p:sldId id="305" r:id="rId34"/>
    <p:sldId id="297" r:id="rId35"/>
    <p:sldId id="279" r:id="rId36"/>
    <p:sldId id="299" r:id="rId37"/>
    <p:sldId id="298" r:id="rId38"/>
    <p:sldId id="280" r:id="rId39"/>
    <p:sldId id="300" r:id="rId40"/>
    <p:sldId id="301" r:id="rId41"/>
    <p:sldId id="284" r:id="rId42"/>
    <p:sldId id="282" r:id="rId43"/>
    <p:sldId id="283" r:id="rId44"/>
    <p:sldId id="285" r:id="rId45"/>
    <p:sldId id="286" r:id="rId46"/>
    <p:sldId id="308" r:id="rId47"/>
    <p:sldId id="309" r:id="rId48"/>
    <p:sldId id="274" r:id="rId49"/>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39369285-8477-47FF-8470-823C25BE5D50}">
  <a:tblStyle styleId="{39369285-8477-47FF-8470-823C25BE5D50}" styleName="Table_0">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C3E1614A-DF62-4813-B06B-3FF2543650F9}" styleName="Table_1">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42631EA4-815C-4DDB-BA76-DBBC1BBC8309}" styleName="Table_2">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8FDAB7F1-FC92-4AC2-80AC-2699CCF32EC6}" styleName="Table_3">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3B4B11BB-BBE8-4BCB-8DB4-C30B3280719F}" styleName="Table_4">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1236" y="-3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408137976"/>
      </p:ext>
    </p:extLst>
  </p:cSld>
  <p:clrMap bg1="lt1" tx1="dk1" bg2="dk2" tx2="lt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mn-cs"/>
              </a:rPr>
              <a:t>Stock</a:t>
            </a:r>
          </a:p>
          <a:p>
            <a:r>
              <a:rPr lang="en-US" sz="1100" kern="1200" dirty="0" smtClean="0">
                <a:solidFill>
                  <a:schemeClr val="tx1"/>
                </a:solidFill>
                <a:effectLst/>
                <a:latin typeface="+mn-lt"/>
                <a:ea typeface="+mn-ea"/>
                <a:cs typeface="+mn-cs"/>
              </a:rPr>
              <a:t>Member</a:t>
            </a:r>
          </a:p>
          <a:p>
            <a:r>
              <a:rPr lang="en-US" sz="1100" kern="1200" dirty="0" smtClean="0">
                <a:solidFill>
                  <a:schemeClr val="tx1"/>
                </a:solidFill>
                <a:effectLst/>
                <a:latin typeface="+mn-lt"/>
                <a:ea typeface="+mn-ea"/>
                <a:cs typeface="+mn-cs"/>
              </a:rPr>
              <a:t>Sell</a:t>
            </a:r>
          </a:p>
          <a:p>
            <a:r>
              <a:rPr lang="en-US" sz="1100" kern="1200" dirty="0" smtClean="0">
                <a:solidFill>
                  <a:schemeClr val="tx1"/>
                </a:solidFill>
                <a:effectLst/>
                <a:latin typeface="+mn-lt"/>
                <a:ea typeface="+mn-ea"/>
                <a:cs typeface="+mn-cs"/>
              </a:rPr>
              <a:t>Report</a:t>
            </a:r>
          </a:p>
          <a:p>
            <a:r>
              <a:rPr lang="en-US" sz="1100" kern="1200" dirty="0" smtClean="0">
                <a:solidFill>
                  <a:schemeClr val="tx1"/>
                </a:solidFill>
                <a:effectLst/>
                <a:latin typeface="+mn-lt"/>
                <a:ea typeface="+mn-ea"/>
                <a:cs typeface="+mn-cs"/>
              </a:rPr>
              <a:t>Account</a:t>
            </a:r>
          </a:p>
          <a:p>
            <a:r>
              <a:rPr lang="en-US" sz="1100" kern="1200" dirty="0" smtClean="0">
                <a:solidFill>
                  <a:schemeClr val="tx1"/>
                </a:solidFill>
                <a:effectLst/>
                <a:latin typeface="+mn-lt"/>
                <a:ea typeface="+mn-ea"/>
                <a:cs typeface="+mn-cs"/>
              </a:rPr>
              <a:t>Log out</a:t>
            </a:r>
          </a:p>
          <a:p>
            <a:r>
              <a:rPr lang="en-US" sz="1100" kern="1200" dirty="0" smtClean="0">
                <a:solidFill>
                  <a:schemeClr val="tx1"/>
                </a:solidFill>
                <a:effectLst/>
                <a:latin typeface="+mn-lt"/>
                <a:ea typeface="+mn-ea"/>
                <a:cs typeface="+mn-cs"/>
              </a:rPr>
              <a:t>ID</a:t>
            </a:r>
          </a:p>
          <a:p>
            <a:r>
              <a:rPr lang="en-US" sz="1100" kern="1200" dirty="0" smtClean="0">
                <a:solidFill>
                  <a:schemeClr val="tx1"/>
                </a:solidFill>
                <a:effectLst/>
                <a:latin typeface="+mn-lt"/>
                <a:ea typeface="+mn-ea"/>
                <a:cs typeface="+mn-cs"/>
              </a:rPr>
              <a:t>Name</a:t>
            </a:r>
          </a:p>
          <a:p>
            <a:r>
              <a:rPr lang="en-US" sz="1100" kern="1200" dirty="0" smtClean="0">
                <a:solidFill>
                  <a:schemeClr val="tx1"/>
                </a:solidFill>
                <a:effectLst/>
                <a:latin typeface="+mn-lt"/>
                <a:ea typeface="+mn-ea"/>
                <a:cs typeface="+mn-cs"/>
              </a:rPr>
              <a:t>Address</a:t>
            </a:r>
          </a:p>
          <a:p>
            <a:r>
              <a:rPr lang="en-US" sz="1100" kern="1200" dirty="0" smtClean="0">
                <a:solidFill>
                  <a:schemeClr val="tx1"/>
                </a:solidFill>
                <a:effectLst/>
                <a:latin typeface="+mn-lt"/>
                <a:ea typeface="+mn-ea"/>
                <a:cs typeface="+mn-cs"/>
              </a:rPr>
              <a:t>500</a:t>
            </a:r>
          </a:p>
          <a:p>
            <a:r>
              <a:rPr lang="en-US" sz="1100" kern="1200" dirty="0" smtClean="0">
                <a:solidFill>
                  <a:schemeClr val="tx1"/>
                </a:solidFill>
                <a:effectLst/>
                <a:latin typeface="+mn-lt"/>
                <a:ea typeface="+mn-ea"/>
                <a:cs typeface="+mn-cs"/>
              </a:rPr>
              <a:t>Total</a:t>
            </a:r>
          </a:p>
          <a:p>
            <a:r>
              <a:rPr lang="en-US" sz="1100" kern="1200" dirty="0" smtClean="0">
                <a:solidFill>
                  <a:schemeClr val="tx1"/>
                </a:solidFill>
                <a:effectLst/>
                <a:latin typeface="+mn-lt"/>
                <a:ea typeface="+mn-ea"/>
                <a:cs typeface="+mn-cs"/>
              </a:rPr>
              <a:t>Sell</a:t>
            </a:r>
          </a:p>
          <a:p>
            <a:r>
              <a:rPr lang="en-US" sz="1100" kern="1200" dirty="0" smtClean="0">
                <a:solidFill>
                  <a:schemeClr val="tx1"/>
                </a:solidFill>
                <a:effectLst/>
                <a:latin typeface="+mn-lt"/>
                <a:ea typeface="+mn-ea"/>
                <a:cs typeface="+mn-cs"/>
              </a:rPr>
              <a:t>Cancel</a:t>
            </a:r>
          </a:p>
          <a:p>
            <a:r>
              <a:rPr lang="en-US" sz="1100" kern="1200" dirty="0" smtClean="0">
                <a:solidFill>
                  <a:schemeClr val="tx1"/>
                </a:solidFill>
                <a:effectLst/>
                <a:latin typeface="+mn-lt"/>
                <a:ea typeface="+mn-ea"/>
                <a:cs typeface="+mn-cs"/>
              </a:rPr>
              <a:t>Add</a:t>
            </a:r>
          </a:p>
          <a:p>
            <a:endParaRPr lang="th-TH" dirty="0"/>
          </a:p>
        </p:txBody>
      </p:sp>
    </p:spTree>
    <p:extLst>
      <p:ext uri="{BB962C8B-B14F-4D97-AF65-F5344CB8AC3E}">
        <p14:creationId xmlns:p14="http://schemas.microsoft.com/office/powerpoint/2010/main" val="4236730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7" name="Shape 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372035" y="233279"/>
            <a:ext cx="8399999" cy="3330600"/>
          </a:xfrm>
          <a:prstGeom prst="roundRect">
            <a:avLst>
              <a:gd name="adj" fmla="val 3653"/>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0" name="Shape 10"/>
          <p:cNvSpPr/>
          <p:nvPr/>
        </p:nvSpPr>
        <p:spPr>
          <a:xfrm>
            <a:off x="372035" y="3678300"/>
            <a:ext cx="8399999" cy="904800"/>
          </a:xfrm>
          <a:prstGeom prst="roundRect">
            <a:avLst>
              <a:gd name="adj" fmla="val 15243"/>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1" name="Shape 11"/>
          <p:cNvSpPr txBox="1">
            <a:spLocks noGrp="1"/>
          </p:cNvSpPr>
          <p:nvPr>
            <p:ph type="ctrTitle"/>
          </p:nvPr>
        </p:nvSpPr>
        <p:spPr>
          <a:xfrm>
            <a:off x="685800" y="473108"/>
            <a:ext cx="7772400" cy="2842199"/>
          </a:xfrm>
          <a:prstGeom prst="rect">
            <a:avLst/>
          </a:prstGeom>
        </p:spPr>
        <p:txBody>
          <a:bodyPr lIns="91425" tIns="91425" rIns="91425" bIns="91425" anchor="b" anchorCtr="0"/>
          <a:lstStyle>
            <a:lvl1pPr>
              <a:spcBef>
                <a:spcPts val="0"/>
              </a:spcBef>
              <a:buSzPct val="100000"/>
              <a:defRPr sz="7200"/>
            </a:lvl1pPr>
            <a:lvl2pPr>
              <a:spcBef>
                <a:spcPts val="0"/>
              </a:spcBef>
              <a:buSzPct val="100000"/>
              <a:defRPr sz="7200"/>
            </a:lvl2pPr>
            <a:lvl3pPr>
              <a:spcBef>
                <a:spcPts val="0"/>
              </a:spcBef>
              <a:buSzPct val="100000"/>
              <a:defRPr sz="7200"/>
            </a:lvl3pPr>
            <a:lvl4pPr>
              <a:spcBef>
                <a:spcPts val="0"/>
              </a:spcBef>
              <a:buSzPct val="100000"/>
              <a:defRPr sz="7200"/>
            </a:lvl4pPr>
            <a:lvl5pPr>
              <a:spcBef>
                <a:spcPts val="0"/>
              </a:spcBef>
              <a:buSzPct val="100000"/>
              <a:defRPr sz="7200"/>
            </a:lvl5pPr>
            <a:lvl6pPr>
              <a:spcBef>
                <a:spcPts val="0"/>
              </a:spcBef>
              <a:buSzPct val="100000"/>
              <a:defRPr sz="7200"/>
            </a:lvl6pPr>
            <a:lvl7pPr>
              <a:spcBef>
                <a:spcPts val="0"/>
              </a:spcBef>
              <a:buSzPct val="100000"/>
              <a:defRPr sz="7200"/>
            </a:lvl7pPr>
            <a:lvl8pPr>
              <a:spcBef>
                <a:spcPts val="0"/>
              </a:spcBef>
              <a:buSzPct val="100000"/>
              <a:defRPr sz="7200"/>
            </a:lvl8pPr>
            <a:lvl9pPr>
              <a:spcBef>
                <a:spcPts val="0"/>
              </a:spcBef>
              <a:buSzPct val="100000"/>
              <a:defRPr sz="7200"/>
            </a:lvl9pPr>
          </a:lstStyle>
          <a:p>
            <a:endParaRPr/>
          </a:p>
        </p:txBody>
      </p:sp>
      <p:sp>
        <p:nvSpPr>
          <p:cNvPr id="12" name="Shape 12"/>
          <p:cNvSpPr txBox="1">
            <a:spLocks noGrp="1"/>
          </p:cNvSpPr>
          <p:nvPr>
            <p:ph type="subTitle" idx="1"/>
          </p:nvPr>
        </p:nvSpPr>
        <p:spPr>
          <a:xfrm>
            <a:off x="685800" y="3896921"/>
            <a:ext cx="7772400" cy="460800"/>
          </a:xfrm>
          <a:prstGeom prst="rect">
            <a:avLst/>
          </a:prstGeom>
        </p:spPr>
        <p:txBody>
          <a:bodyPr lIns="91425" tIns="91425" rIns="91425" bIns="91425" anchor="ctr" anchorCtr="0"/>
          <a:lstStyle>
            <a:lvl1pPr>
              <a:spcBef>
                <a:spcPts val="0"/>
              </a:spcBef>
              <a:buNone/>
              <a:defRPr/>
            </a:lvl1pPr>
            <a:lvl2pPr>
              <a:spcBef>
                <a:spcPts val="0"/>
              </a:spcBef>
              <a:buSzPct val="100000"/>
              <a:buNone/>
              <a:defRPr sz="3000"/>
            </a:lvl2pPr>
            <a:lvl3pPr>
              <a:spcBef>
                <a:spcPts val="0"/>
              </a:spcBef>
              <a:buSzPct val="100000"/>
              <a:buNone/>
              <a:defRPr sz="3000"/>
            </a:lvl3pPr>
            <a:lvl4pPr>
              <a:spcBef>
                <a:spcPts val="0"/>
              </a:spcBef>
              <a:buSzPct val="100000"/>
              <a:buNone/>
              <a:defRPr sz="3000"/>
            </a:lvl4pPr>
            <a:lvl5pPr>
              <a:spcBef>
                <a:spcPts val="0"/>
              </a:spcBef>
              <a:buSzPct val="100000"/>
              <a:buNone/>
              <a:defRPr sz="3000"/>
            </a:lvl5pPr>
            <a:lvl6pPr>
              <a:spcBef>
                <a:spcPts val="0"/>
              </a:spcBef>
              <a:buSzPct val="100000"/>
              <a:buNone/>
              <a:defRPr sz="3000"/>
            </a:lvl6pPr>
            <a:lvl7pPr>
              <a:spcBef>
                <a:spcPts val="0"/>
              </a:spcBef>
              <a:buSzPct val="100000"/>
              <a:buNone/>
              <a:defRPr sz="3000"/>
            </a:lvl7pPr>
            <a:lvl8pPr>
              <a:spcBef>
                <a:spcPts val="0"/>
              </a:spcBef>
              <a:buSzPct val="100000"/>
              <a:buNone/>
              <a:defRPr sz="3000"/>
            </a:lvl8pPr>
            <a:lvl9pPr>
              <a:spcBef>
                <a:spcPts val="0"/>
              </a:spcBef>
              <a:buSzPct val="100000"/>
              <a:buNone/>
              <a:defRPr sz="3000"/>
            </a:lvl9pPr>
          </a:lstStyle>
          <a:p>
            <a:endParaRPr/>
          </a:p>
        </p:txBody>
      </p:sp>
      <p:sp>
        <p:nvSpPr>
          <p:cNvPr id="13" name="Shape 13"/>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372035" y="1163170"/>
            <a:ext cx="8399999" cy="3877800"/>
          </a:xfrm>
          <a:prstGeom prst="roundRect">
            <a:avLst>
              <a:gd name="adj" fmla="val 297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6" name="Shape 16"/>
          <p:cNvSpPr/>
          <p:nvPr/>
        </p:nvSpPr>
        <p:spPr>
          <a:xfrm rot="10800000" flipH="1">
            <a:off x="372035" y="59"/>
            <a:ext cx="8399999" cy="1049700"/>
          </a:xfrm>
          <a:prstGeom prst="round2SameRect">
            <a:avLst>
              <a:gd name="adj1" fmla="val 10590"/>
              <a:gd name="adj2" fmla="val 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7" name="Shape 17"/>
          <p:cNvSpPr txBox="1">
            <a:spLocks noGrp="1"/>
          </p:cNvSpPr>
          <p:nvPr>
            <p:ph type="title"/>
          </p:nvPr>
        </p:nvSpPr>
        <p:spPr>
          <a:xfrm>
            <a:off x="457200" y="139527"/>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372035" y="1163170"/>
            <a:ext cx="4114800" cy="3877800"/>
          </a:xfrm>
          <a:prstGeom prst="roundRect">
            <a:avLst>
              <a:gd name="adj" fmla="val 3784"/>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22" name="Shape 22"/>
          <p:cNvSpPr/>
          <p:nvPr/>
        </p:nvSpPr>
        <p:spPr>
          <a:xfrm rot="10800000" flipH="1">
            <a:off x="372035" y="59"/>
            <a:ext cx="8399999" cy="1049700"/>
          </a:xfrm>
          <a:prstGeom prst="round2SameRect">
            <a:avLst>
              <a:gd name="adj1" fmla="val 10590"/>
              <a:gd name="adj2" fmla="val 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23" name="Shape 23"/>
          <p:cNvSpPr txBox="1">
            <a:spLocks noGrp="1"/>
          </p:cNvSpPr>
          <p:nvPr>
            <p:ph type="title"/>
          </p:nvPr>
        </p:nvSpPr>
        <p:spPr>
          <a:xfrm>
            <a:off x="457200" y="139527"/>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200150"/>
            <a:ext cx="3925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p:nvPr/>
        </p:nvSpPr>
        <p:spPr>
          <a:xfrm>
            <a:off x="4657164" y="1163170"/>
            <a:ext cx="4114800" cy="3877800"/>
          </a:xfrm>
          <a:prstGeom prst="roundRect">
            <a:avLst>
              <a:gd name="adj" fmla="val 3784"/>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26" name="Shape 26"/>
          <p:cNvSpPr txBox="1">
            <a:spLocks noGrp="1"/>
          </p:cNvSpPr>
          <p:nvPr>
            <p:ph type="body" idx="2"/>
          </p:nvPr>
        </p:nvSpPr>
        <p:spPr>
          <a:xfrm>
            <a:off x="4761353" y="1200150"/>
            <a:ext cx="3925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7" name="Shape 27"/>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p:nvPr/>
        </p:nvSpPr>
        <p:spPr>
          <a:xfrm>
            <a:off x="372035" y="1163170"/>
            <a:ext cx="8399999" cy="3877800"/>
          </a:xfrm>
          <a:prstGeom prst="roundRect">
            <a:avLst>
              <a:gd name="adj" fmla="val 297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0" name="Shape 30"/>
          <p:cNvSpPr/>
          <p:nvPr/>
        </p:nvSpPr>
        <p:spPr>
          <a:xfrm rot="10800000" flipH="1">
            <a:off x="372035" y="59"/>
            <a:ext cx="8399999" cy="1049700"/>
          </a:xfrm>
          <a:prstGeom prst="round2SameRect">
            <a:avLst>
              <a:gd name="adj1" fmla="val 10590"/>
              <a:gd name="adj2" fmla="val 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1" name="Shape 31"/>
          <p:cNvSpPr txBox="1">
            <a:spLocks noGrp="1"/>
          </p:cNvSpPr>
          <p:nvPr>
            <p:ph type="title"/>
          </p:nvPr>
        </p:nvSpPr>
        <p:spPr>
          <a:xfrm>
            <a:off x="457200" y="139527"/>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2" name="Shape 32"/>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33"/>
        <p:cNvGrpSpPr/>
        <p:nvPr/>
      </p:nvGrpSpPr>
      <p:grpSpPr>
        <a:xfrm>
          <a:off x="0" y="0"/>
          <a:ext cx="0" cy="0"/>
          <a:chOff x="0" y="0"/>
          <a:chExt cx="0" cy="0"/>
        </a:xfrm>
      </p:grpSpPr>
      <p:sp>
        <p:nvSpPr>
          <p:cNvPr id="34" name="Shape 34"/>
          <p:cNvSpPr txBox="1">
            <a:spLocks noGrp="1"/>
          </p:cNvSpPr>
          <p:nvPr>
            <p:ph type="body" idx="1"/>
          </p:nvPr>
        </p:nvSpPr>
        <p:spPr>
          <a:xfrm>
            <a:off x="372035" y="4276652"/>
            <a:ext cx="8399999" cy="649199"/>
          </a:xfrm>
          <a:prstGeom prst="rect">
            <a:avLst/>
          </a:prstGeom>
        </p:spPr>
        <p:txBody>
          <a:bodyPr lIns="91425" tIns="91425" rIns="91425" bIns="91425" anchor="t" anchorCtr="0"/>
          <a:lstStyle>
            <a:lvl1pPr>
              <a:spcBef>
                <a:spcPts val="0"/>
              </a:spcBef>
              <a:buClr>
                <a:schemeClr val="lt1"/>
              </a:buClr>
              <a:buSzPct val="100000"/>
              <a:buNone/>
              <a:defRPr sz="2400" b="1">
                <a:solidFill>
                  <a:schemeClr val="lt1"/>
                </a:solidFill>
              </a:defRPr>
            </a:lvl1pPr>
          </a:lstStyle>
          <a:p>
            <a:endParaRPr/>
          </a:p>
        </p:txBody>
      </p:sp>
      <p:sp>
        <p:nvSpPr>
          <p:cNvPr id="35" name="Shape 35"/>
          <p:cNvSpPr/>
          <p:nvPr/>
        </p:nvSpPr>
        <p:spPr>
          <a:xfrm>
            <a:off x="372035" y="233279"/>
            <a:ext cx="8399999" cy="3868499"/>
          </a:xfrm>
          <a:prstGeom prst="roundRect">
            <a:avLst>
              <a:gd name="adj" fmla="val 2776"/>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6" name="Shape 36"/>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7"/>
        <p:cNvGrpSpPr/>
        <p:nvPr/>
      </p:nvGrpSpPr>
      <p:grpSpPr>
        <a:xfrm>
          <a:off x="0" y="0"/>
          <a:ext cx="0" cy="0"/>
          <a:chOff x="0" y="0"/>
          <a:chExt cx="0" cy="0"/>
        </a:xfrm>
      </p:grpSpPr>
      <p:sp>
        <p:nvSpPr>
          <p:cNvPr id="38" name="Shape 38"/>
          <p:cNvSpPr/>
          <p:nvPr/>
        </p:nvSpPr>
        <p:spPr>
          <a:xfrm>
            <a:off x="372035" y="235584"/>
            <a:ext cx="8399999" cy="4672199"/>
          </a:xfrm>
          <a:prstGeom prst="roundRect">
            <a:avLst>
              <a:gd name="adj" fmla="val 2255"/>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9" name="Shape 39"/>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139527"/>
            <a:ext cx="8229600" cy="857400"/>
          </a:xfrm>
          <a:prstGeom prst="rect">
            <a:avLst/>
          </a:prstGeom>
          <a:noFill/>
          <a:ln>
            <a:noFill/>
          </a:ln>
        </p:spPr>
        <p:txBody>
          <a:bodyPr lIns="91425" tIns="91425" rIns="91425" bIns="91425" anchor="b" anchorCtr="0"/>
          <a:lstStyle>
            <a:lvl1pPr>
              <a:spcBef>
                <a:spcPts val="0"/>
              </a:spcBef>
              <a:buClr>
                <a:schemeClr val="dk2"/>
              </a:buClr>
              <a:buSzPct val="100000"/>
              <a:buNone/>
              <a:defRPr sz="3600" b="1">
                <a:solidFill>
                  <a:schemeClr val="dk2"/>
                </a:solidFill>
              </a:defRPr>
            </a:lvl1pPr>
            <a:lvl2pPr>
              <a:spcBef>
                <a:spcPts val="0"/>
              </a:spcBef>
              <a:buClr>
                <a:schemeClr val="dk2"/>
              </a:buClr>
              <a:buSzPct val="100000"/>
              <a:buNone/>
              <a:defRPr sz="3600" b="1">
                <a:solidFill>
                  <a:schemeClr val="dk2"/>
                </a:solidFill>
              </a:defRPr>
            </a:lvl2pPr>
            <a:lvl3pPr>
              <a:spcBef>
                <a:spcPts val="0"/>
              </a:spcBef>
              <a:buClr>
                <a:schemeClr val="dk2"/>
              </a:buClr>
              <a:buSzPct val="100000"/>
              <a:buNone/>
              <a:defRPr sz="3600" b="1">
                <a:solidFill>
                  <a:schemeClr val="dk2"/>
                </a:solidFill>
              </a:defRPr>
            </a:lvl3pPr>
            <a:lvl4pPr>
              <a:spcBef>
                <a:spcPts val="0"/>
              </a:spcBef>
              <a:buClr>
                <a:schemeClr val="dk2"/>
              </a:buClr>
              <a:buSzPct val="100000"/>
              <a:buNone/>
              <a:defRPr sz="3600" b="1">
                <a:solidFill>
                  <a:schemeClr val="dk2"/>
                </a:solidFill>
              </a:defRPr>
            </a:lvl4pPr>
            <a:lvl5pPr>
              <a:spcBef>
                <a:spcPts val="0"/>
              </a:spcBef>
              <a:buClr>
                <a:schemeClr val="dk2"/>
              </a:buClr>
              <a:buSzPct val="100000"/>
              <a:buNone/>
              <a:defRPr sz="3600" b="1">
                <a:solidFill>
                  <a:schemeClr val="dk2"/>
                </a:solidFill>
              </a:defRPr>
            </a:lvl5pPr>
            <a:lvl6pPr>
              <a:spcBef>
                <a:spcPts val="0"/>
              </a:spcBef>
              <a:buClr>
                <a:schemeClr val="dk2"/>
              </a:buClr>
              <a:buSzPct val="100000"/>
              <a:buNone/>
              <a:defRPr sz="3600" b="1">
                <a:solidFill>
                  <a:schemeClr val="dk2"/>
                </a:solidFill>
              </a:defRPr>
            </a:lvl6pPr>
            <a:lvl7pPr>
              <a:spcBef>
                <a:spcPts val="0"/>
              </a:spcBef>
              <a:buClr>
                <a:schemeClr val="dk2"/>
              </a:buClr>
              <a:buSzPct val="100000"/>
              <a:buNone/>
              <a:defRPr sz="3600" b="1">
                <a:solidFill>
                  <a:schemeClr val="dk2"/>
                </a:solidFill>
              </a:defRPr>
            </a:lvl7pPr>
            <a:lvl8pPr>
              <a:spcBef>
                <a:spcPts val="0"/>
              </a:spcBef>
              <a:buClr>
                <a:schemeClr val="dk2"/>
              </a:buClr>
              <a:buSzPct val="100000"/>
              <a:buNone/>
              <a:defRPr sz="3600" b="1">
                <a:solidFill>
                  <a:schemeClr val="dk2"/>
                </a:solidFill>
              </a:defRPr>
            </a:lvl8pPr>
            <a:lvl9pPr>
              <a:spcBef>
                <a:spcPts val="0"/>
              </a:spcBef>
              <a:buClr>
                <a:schemeClr val="dk2"/>
              </a:buClr>
              <a:buSzPct val="100000"/>
              <a:buNone/>
              <a:defRPr sz="3600" b="1">
                <a:solidFill>
                  <a:schemeClr val="dk2"/>
                </a:solidFill>
              </a:defRPr>
            </a:lvl9pPr>
          </a:lstStyle>
          <a:p>
            <a:endParaRPr/>
          </a:p>
        </p:txBody>
      </p:sp>
      <p:sp>
        <p:nvSpPr>
          <p:cNvPr id="6" name="Shape 6"/>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607464" y="4749873"/>
            <a:ext cx="548699" cy="393600"/>
          </a:xfrm>
          <a:prstGeom prst="rect">
            <a:avLst/>
          </a:prstGeom>
          <a:noFill/>
          <a:ln>
            <a:noFill/>
          </a:ln>
        </p:spPr>
        <p:txBody>
          <a:bodyPr lIns="91425" tIns="91425" rIns="91425" bIns="91425" anchor="ctr" anchorCtr="0">
            <a:noAutofit/>
          </a:bodyPr>
          <a:lstStyle>
            <a:lvl1pPr algn="r">
              <a:spcBef>
                <a:spcPts val="0"/>
              </a:spcBef>
              <a:buNone/>
              <a:defRPr sz="1300">
                <a:solidFill>
                  <a:schemeClr val="lt1"/>
                </a:solidFill>
              </a:defRPr>
            </a:lvl1pPr>
          </a:lstStyle>
          <a:p>
            <a:pPr>
              <a:spcBef>
                <a:spcPts val="0"/>
              </a:spcBef>
              <a:buNone/>
            </a:pPr>
            <a:fld id="{00000000-1234-1234-1234-123412341234}" type="slidenum">
              <a:rPr lang="en"/>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jpeg"/><Relationship Id="rId7"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16.gif"/><Relationship Id="rId5" Type="http://schemas.openxmlformats.org/officeDocument/2006/relationships/image" Target="../media/image15.jpeg"/><Relationship Id="rId10" Type="http://schemas.openxmlformats.org/officeDocument/2006/relationships/image" Target="../media/image19.png"/><Relationship Id="rId4" Type="http://schemas.openxmlformats.org/officeDocument/2006/relationships/image" Target="../media/image14.jpe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12.jpg"/><Relationship Id="rId2" Type="http://schemas.openxmlformats.org/officeDocument/2006/relationships/image" Target="../media/image16.gif"/><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image" Target="../media/image3.jpg"/><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6.gif"/><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gif"/><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8.jpeg"/><Relationship Id="rId7" Type="http://schemas.openxmlformats.org/officeDocument/2006/relationships/image" Target="../media/image3.jpg"/><Relationship Id="rId2" Type="http://schemas.openxmlformats.org/officeDocument/2006/relationships/image" Target="../media/image9.jpeg"/><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g"/><Relationship Id="rId9"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13.jpeg"/><Relationship Id="rId7" Type="http://schemas.openxmlformats.org/officeDocument/2006/relationships/image" Target="../media/image34.jpe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15.jpeg"/><Relationship Id="rId4" Type="http://schemas.openxmlformats.org/officeDocument/2006/relationships/image" Target="../media/image14.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0.jpeg"/><Relationship Id="rId7" Type="http://schemas.openxmlformats.org/officeDocument/2006/relationships/image" Target="../media/image15.jpeg"/><Relationship Id="rId2" Type="http://schemas.openxmlformats.org/officeDocument/2006/relationships/image" Target="../media/image16.gif"/><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14.jpeg"/><Relationship Id="rId4" Type="http://schemas.openxmlformats.org/officeDocument/2006/relationships/image" Target="../media/image11.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 Id="rId9"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8.jpeg"/><Relationship Id="rId7" Type="http://schemas.openxmlformats.org/officeDocument/2006/relationships/image" Target="../media/image3.jpg"/><Relationship Id="rId2" Type="http://schemas.openxmlformats.org/officeDocument/2006/relationships/image" Target="../media/image9.jpeg"/><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a:t>Simply BUY</a:t>
            </a:r>
          </a:p>
        </p:txBody>
      </p:sp>
      <p:sp>
        <p:nvSpPr>
          <p:cNvPr id="42" name="Shape 42"/>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“Easy to sell Simply to buy.”</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9" descr="Description: C:\Present\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034" y="2053636"/>
            <a:ext cx="1760916" cy="132093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37" descr="Description: C:\Present\money-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58" y="412750"/>
            <a:ext cx="1094142" cy="936943"/>
          </a:xfrm>
          <a:prstGeom prst="rect">
            <a:avLst/>
          </a:prstGeom>
          <a:noFill/>
          <a:extLst>
            <a:ext uri="{909E8E84-426E-40DD-AFC4-6F175D3DCCD1}">
              <a14:hiddenFill xmlns:a14="http://schemas.microsoft.com/office/drawing/2010/main">
                <a:solidFill>
                  <a:srgbClr val="FFFFFF"/>
                </a:solidFill>
              </a14:hiddenFill>
            </a:ext>
          </a:extLst>
        </p:spPr>
      </p:pic>
      <p:pic>
        <p:nvPicPr>
          <p:cNvPr id="3091" name="Picture 38" descr="Description: C:\Present\spd_20080413151012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834" y="3057926"/>
            <a:ext cx="849313" cy="84931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40" descr="Description: C:\Present\7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0150" y="372427"/>
            <a:ext cx="1376362" cy="1017588"/>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a:off x="1671955" y="661670"/>
            <a:ext cx="798195"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1" name="Right Arrow 10"/>
          <p:cNvSpPr/>
          <p:nvPr/>
        </p:nvSpPr>
        <p:spPr>
          <a:xfrm rot="5400000">
            <a:off x="2748496" y="1585853"/>
            <a:ext cx="645993" cy="173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2" name="Right Arrow 11"/>
          <p:cNvSpPr/>
          <p:nvPr/>
        </p:nvSpPr>
        <p:spPr>
          <a:xfrm>
            <a:off x="4121150" y="2625362"/>
            <a:ext cx="1120140"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5" name="Right Arrow 14"/>
          <p:cNvSpPr/>
          <p:nvPr/>
        </p:nvSpPr>
        <p:spPr>
          <a:xfrm>
            <a:off x="1671955" y="4353650"/>
            <a:ext cx="1486376" cy="173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6" name="Right Arrow 15"/>
          <p:cNvSpPr/>
          <p:nvPr/>
        </p:nvSpPr>
        <p:spPr>
          <a:xfrm rot="15829743">
            <a:off x="282354" y="2114576"/>
            <a:ext cx="1512613" cy="190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3078" name="Picture 56" descr="Description: C:\Present\นักโทษหญิง.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9147" y="3488607"/>
            <a:ext cx="582230" cy="141446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356"/>
          <p:cNvSpPr txBox="1"/>
          <p:nvPr/>
        </p:nvSpPr>
        <p:spPr>
          <a:xfrm>
            <a:off x="4101377" y="685800"/>
            <a:ext cx="4013835" cy="1728198"/>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400" dirty="0">
                <a:effectLst/>
                <a:ea typeface="Calibri"/>
                <a:cs typeface="Cordia New"/>
              </a:rPr>
              <a:t>-Family deposit to prisoner by give money to officer at the counter.</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make 3 bills for depositor, prisoner and get one in office for used as evidence.</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increase credit </a:t>
            </a:r>
            <a:r>
              <a:rPr lang="en-US" sz="1400" dirty="0" smtClean="0">
                <a:effectLst/>
                <a:ea typeface="Calibri"/>
                <a:cs typeface="Cordia New"/>
              </a:rPr>
              <a:t>in the book account for </a:t>
            </a:r>
            <a:r>
              <a:rPr lang="en-US" sz="1400" dirty="0">
                <a:effectLst/>
                <a:ea typeface="Calibri"/>
                <a:cs typeface="Cordia New"/>
              </a:rPr>
              <a:t>that prisoner</a:t>
            </a:r>
            <a:r>
              <a:rPr lang="en-US" sz="1400" dirty="0" smtClean="0">
                <a:effectLst/>
                <a:ea typeface="Calibri"/>
                <a:cs typeface="Cordia New"/>
              </a:rPr>
              <a:t>.</a:t>
            </a:r>
            <a:r>
              <a:rPr lang="en-US" sz="1100" dirty="0">
                <a:ea typeface="Calibri"/>
                <a:cs typeface="Cordia New"/>
              </a:rPr>
              <a:t> </a:t>
            </a:r>
            <a:r>
              <a:rPr lang="en-US" sz="1200" dirty="0" smtClean="0">
                <a:ea typeface="Calibri"/>
                <a:cs typeface="Cordia New"/>
              </a:rPr>
              <a:t>And  prisoner accept  the deposit.</a:t>
            </a:r>
            <a:endParaRPr lang="en-US" sz="1200" dirty="0" smtClean="0">
              <a:effectLst/>
              <a:ea typeface="Calibri"/>
              <a:cs typeface="Cordia New"/>
            </a:endParaRPr>
          </a:p>
        </p:txBody>
      </p:sp>
      <p:sp>
        <p:nvSpPr>
          <p:cNvPr id="20" name="Rectangle 19"/>
          <p:cNvSpPr/>
          <p:nvPr/>
        </p:nvSpPr>
        <p:spPr>
          <a:xfrm>
            <a:off x="7277012" y="123507"/>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Deposit</a:t>
            </a:r>
            <a:endParaRPr lang="en-US" sz="1100">
              <a:effectLst/>
              <a:ea typeface="Calibri"/>
              <a:cs typeface="Cordia New"/>
            </a:endParaRPr>
          </a:p>
        </p:txBody>
      </p:sp>
      <p:sp>
        <p:nvSpPr>
          <p:cNvPr id="2"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h-TH"/>
          </a:p>
        </p:txBody>
      </p:sp>
      <p:sp>
        <p:nvSpPr>
          <p:cNvPr id="3" name="Rectangle 26"/>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ngsana New" pitchFamily="18" charset="-34"/>
              </a:rPr>
              <a:t/>
            </a:r>
            <a:br>
              <a:rPr kumimoji="0" lang="en-US" sz="800" b="0" i="0" u="none" strike="noStrike" cap="none" normalizeH="0" baseline="0" smtClean="0">
                <a:ln>
                  <a:noFill/>
                </a:ln>
                <a:solidFill>
                  <a:schemeClr val="tx1"/>
                </a:solidFill>
                <a:effectLst/>
                <a:latin typeface="Arial" pitchFamily="34" charset="0"/>
                <a:cs typeface="Angsana New" pitchFamily="18" charset="-34"/>
              </a:rPr>
            </a:b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4" name="Rectangle 27"/>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24" name="TextBox 23"/>
          <p:cNvSpPr txBox="1"/>
          <p:nvPr/>
        </p:nvSpPr>
        <p:spPr>
          <a:xfrm>
            <a:off x="2916374" y="4678665"/>
            <a:ext cx="890406" cy="307777"/>
          </a:xfrm>
          <a:prstGeom prst="rect">
            <a:avLst/>
          </a:prstGeom>
          <a:noFill/>
        </p:spPr>
        <p:txBody>
          <a:bodyPr wrap="square" rtlCol="0">
            <a:spAutoFit/>
          </a:bodyPr>
          <a:lstStyle/>
          <a:p>
            <a:r>
              <a:rPr lang="en-US" dirty="0" smtClean="0"/>
              <a:t>Prisoner</a:t>
            </a:r>
            <a:endParaRPr lang="th-TH" dirty="0"/>
          </a:p>
        </p:txBody>
      </p:sp>
      <p:sp useBgFill="1">
        <p:nvSpPr>
          <p:cNvPr id="25" name="TextBox 24"/>
          <p:cNvSpPr txBox="1"/>
          <p:nvPr/>
        </p:nvSpPr>
        <p:spPr>
          <a:xfrm>
            <a:off x="1978422" y="2060758"/>
            <a:ext cx="890406" cy="307777"/>
          </a:xfrm>
          <a:prstGeom prst="rect">
            <a:avLst/>
          </a:prstGeom>
          <a:effectLst>
            <a:glow rad="127000">
              <a:schemeClr val="bg1"/>
            </a:glow>
          </a:effectLst>
        </p:spPr>
        <p:txBody>
          <a:bodyPr wrap="square" rtlCol="0">
            <a:spAutoFit/>
          </a:bodyPr>
          <a:lstStyle/>
          <a:p>
            <a:r>
              <a:rPr lang="en-US" dirty="0" smtClean="0">
                <a:solidFill>
                  <a:schemeClr val="bg1"/>
                </a:solidFill>
              </a:rPr>
              <a:t>Officer</a:t>
            </a:r>
            <a:endParaRPr lang="th-TH" dirty="0">
              <a:solidFill>
                <a:schemeClr val="bg1"/>
              </a:solidFill>
            </a:endParaRPr>
          </a:p>
        </p:txBody>
      </p:sp>
      <p:sp>
        <p:nvSpPr>
          <p:cNvPr id="26" name="TextBox 25"/>
          <p:cNvSpPr txBox="1"/>
          <p:nvPr/>
        </p:nvSpPr>
        <p:spPr>
          <a:xfrm>
            <a:off x="1180646" y="1396010"/>
            <a:ext cx="890406" cy="307777"/>
          </a:xfrm>
          <a:prstGeom prst="rect">
            <a:avLst/>
          </a:prstGeom>
          <a:noFill/>
        </p:spPr>
        <p:txBody>
          <a:bodyPr wrap="square" rtlCol="0">
            <a:spAutoFit/>
          </a:bodyPr>
          <a:lstStyle/>
          <a:p>
            <a:r>
              <a:rPr lang="en-US" dirty="0" smtClean="0"/>
              <a:t>Family</a:t>
            </a:r>
            <a:endParaRPr lang="th-TH" dirty="0"/>
          </a:p>
        </p:txBody>
      </p:sp>
      <p:sp>
        <p:nvSpPr>
          <p:cNvPr id="27" name="TextBox 26"/>
          <p:cNvSpPr txBox="1"/>
          <p:nvPr/>
        </p:nvSpPr>
        <p:spPr>
          <a:xfrm>
            <a:off x="3681594" y="303311"/>
            <a:ext cx="1322454" cy="307777"/>
          </a:xfrm>
          <a:prstGeom prst="rect">
            <a:avLst/>
          </a:prstGeom>
          <a:noFill/>
        </p:spPr>
        <p:txBody>
          <a:bodyPr wrap="square" rtlCol="0">
            <a:spAutoFit/>
          </a:bodyPr>
          <a:lstStyle/>
          <a:p>
            <a:r>
              <a:rPr lang="en-US" dirty="0" smtClean="0"/>
              <a:t>Cash money</a:t>
            </a:r>
            <a:endParaRPr lang="th-TH" dirty="0"/>
          </a:p>
        </p:txBody>
      </p:sp>
      <p:sp>
        <p:nvSpPr>
          <p:cNvPr id="28" name="TextBox 27"/>
          <p:cNvSpPr txBox="1"/>
          <p:nvPr/>
        </p:nvSpPr>
        <p:spPr>
          <a:xfrm>
            <a:off x="417426" y="4595293"/>
            <a:ext cx="890406" cy="307777"/>
          </a:xfrm>
          <a:prstGeom prst="rect">
            <a:avLst/>
          </a:prstGeom>
          <a:noFill/>
        </p:spPr>
        <p:txBody>
          <a:bodyPr wrap="square" rtlCol="0">
            <a:spAutoFit/>
          </a:bodyPr>
          <a:lstStyle/>
          <a:p>
            <a:r>
              <a:rPr lang="en-US" dirty="0" smtClean="0"/>
              <a:t>Bill</a:t>
            </a:r>
            <a:endParaRPr lang="th-TH" dirty="0"/>
          </a:p>
        </p:txBody>
      </p:sp>
      <p:pic>
        <p:nvPicPr>
          <p:cNvPr id="29" name="Shape 97"/>
          <p:cNvPicPr preferRelativeResize="0"/>
          <p:nvPr/>
        </p:nvPicPr>
        <p:blipFill rotWithShape="1">
          <a:blip r:embed="rId7">
            <a:alphaModFix/>
          </a:blip>
          <a:srcRect l="4333" t="15174" b="33266"/>
          <a:stretch/>
        </p:blipFill>
        <p:spPr>
          <a:xfrm>
            <a:off x="5508104" y="2606449"/>
            <a:ext cx="2434068" cy="2067694"/>
          </a:xfrm>
          <a:prstGeom prst="rect">
            <a:avLst/>
          </a:prstGeom>
          <a:noFill/>
          <a:ln>
            <a:noFill/>
          </a:ln>
        </p:spPr>
      </p:pic>
      <p:pic>
        <p:nvPicPr>
          <p:cNvPr id="30" name="Shape 127"/>
          <p:cNvPicPr preferRelativeResize="0"/>
          <p:nvPr/>
        </p:nvPicPr>
        <p:blipFill rotWithShape="1">
          <a:blip r:embed="rId8">
            <a:alphaModFix/>
          </a:blip>
          <a:srcRect t="11017" b="31600"/>
          <a:stretch/>
        </p:blipFill>
        <p:spPr>
          <a:xfrm>
            <a:off x="331833" y="3083146"/>
            <a:ext cx="737954" cy="962924"/>
          </a:xfrm>
          <a:prstGeom prst="rect">
            <a:avLst/>
          </a:prstGeom>
          <a:noFill/>
          <a:ln>
            <a:noFill/>
          </a:ln>
        </p:spPr>
      </p:pic>
      <p:pic>
        <p:nvPicPr>
          <p:cNvPr id="31" name="Shape 128"/>
          <p:cNvPicPr preferRelativeResize="0"/>
          <p:nvPr/>
        </p:nvPicPr>
        <p:blipFill rotWithShape="1">
          <a:blip r:embed="rId9">
            <a:alphaModFix/>
          </a:blip>
          <a:srcRect t="11017" b="31600"/>
          <a:stretch/>
        </p:blipFill>
        <p:spPr>
          <a:xfrm>
            <a:off x="730183" y="3374571"/>
            <a:ext cx="737954" cy="962924"/>
          </a:xfrm>
          <a:prstGeom prst="rect">
            <a:avLst/>
          </a:prstGeom>
          <a:noFill/>
          <a:ln>
            <a:noFill/>
          </a:ln>
        </p:spPr>
      </p:pic>
      <p:pic>
        <p:nvPicPr>
          <p:cNvPr id="32" name="Shape 129"/>
          <p:cNvPicPr preferRelativeResize="0"/>
          <p:nvPr/>
        </p:nvPicPr>
        <p:blipFill rotWithShape="1">
          <a:blip r:embed="rId10">
            <a:alphaModFix/>
          </a:blip>
          <a:srcRect t="11017" b="31600"/>
          <a:stretch/>
        </p:blipFill>
        <p:spPr>
          <a:xfrm>
            <a:off x="1406558" y="3976071"/>
            <a:ext cx="737954" cy="962924"/>
          </a:xfrm>
          <a:prstGeom prst="rect">
            <a:avLst/>
          </a:prstGeom>
          <a:noFill/>
          <a:ln>
            <a:noFill/>
          </a:ln>
        </p:spPr>
      </p:pic>
      <p:sp>
        <p:nvSpPr>
          <p:cNvPr id="18" name="Right Arrow 17"/>
          <p:cNvSpPr/>
          <p:nvPr/>
        </p:nvSpPr>
        <p:spPr>
          <a:xfrm rot="7956566">
            <a:off x="1158688" y="3679486"/>
            <a:ext cx="1130061" cy="168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5" name="Right Arrow 4"/>
          <p:cNvSpPr/>
          <p:nvPr/>
        </p:nvSpPr>
        <p:spPr>
          <a:xfrm rot="20494589">
            <a:off x="4121150" y="3856033"/>
            <a:ext cx="1386954" cy="190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TextBox 5"/>
          <p:cNvSpPr txBox="1"/>
          <p:nvPr/>
        </p:nvSpPr>
        <p:spPr>
          <a:xfrm>
            <a:off x="4083597" y="4287516"/>
            <a:ext cx="1394778" cy="523220"/>
          </a:xfrm>
          <a:prstGeom prst="rect">
            <a:avLst/>
          </a:prstGeom>
          <a:noFill/>
        </p:spPr>
        <p:txBody>
          <a:bodyPr wrap="square" rtlCol="0">
            <a:spAutoFit/>
          </a:bodyPr>
          <a:lstStyle/>
          <a:p>
            <a:r>
              <a:rPr lang="en-US" dirty="0" smtClean="0"/>
              <a:t>Prisoner aware the depositing.</a:t>
            </a:r>
            <a:endParaRPr lang="th-TH" dirty="0"/>
          </a:p>
        </p:txBody>
      </p:sp>
    </p:spTree>
    <p:extLst>
      <p:ext uri="{BB962C8B-B14F-4D97-AF65-F5344CB8AC3E}">
        <p14:creationId xmlns:p14="http://schemas.microsoft.com/office/powerpoint/2010/main" val="2146522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smtClean="0"/>
              <a:t>Whitdrawal</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endParaRPr lang="en" dirty="0"/>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Present\นักโทษหญิง.gif"/>
          <p:cNvPicPr/>
          <p:nvPr/>
        </p:nvPicPr>
        <p:blipFill>
          <a:blip r:embed="rId2">
            <a:extLst>
              <a:ext uri="{28A0092B-C50C-407E-A947-70E740481C1C}">
                <a14:useLocalDpi xmlns:a14="http://schemas.microsoft.com/office/drawing/2010/main" val="0"/>
              </a:ext>
            </a:extLst>
          </a:blip>
          <a:srcRect/>
          <a:stretch>
            <a:fillRect/>
          </a:stretch>
        </p:blipFill>
        <p:spPr bwMode="auto">
          <a:xfrm>
            <a:off x="467544" y="301686"/>
            <a:ext cx="504056" cy="1368152"/>
          </a:xfrm>
          <a:prstGeom prst="rect">
            <a:avLst/>
          </a:prstGeom>
          <a:noFill/>
          <a:ln>
            <a:noFill/>
          </a:ln>
        </p:spPr>
      </p:pic>
      <p:sp>
        <p:nvSpPr>
          <p:cNvPr id="4" name="Right Arrow 3"/>
          <p:cNvSpPr/>
          <p:nvPr/>
        </p:nvSpPr>
        <p:spPr>
          <a:xfrm rot="2297024">
            <a:off x="978739" y="1055107"/>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5" name="Picture 4" descr="D:\SeProject\Present\n20120830164428_15536.jpg"/>
          <p:cNvPicPr/>
          <p:nvPr/>
        </p:nvPicPr>
        <p:blipFill>
          <a:blip r:embed="rId3">
            <a:extLst>
              <a:ext uri="{28A0092B-C50C-407E-A947-70E740481C1C}">
                <a14:useLocalDpi xmlns:a14="http://schemas.microsoft.com/office/drawing/2010/main" val="0"/>
              </a:ext>
            </a:extLst>
          </a:blip>
          <a:srcRect/>
          <a:stretch>
            <a:fillRect/>
          </a:stretch>
        </p:blipFill>
        <p:spPr bwMode="auto">
          <a:xfrm>
            <a:off x="1897699" y="985762"/>
            <a:ext cx="986413" cy="917934"/>
          </a:xfrm>
          <a:prstGeom prst="rect">
            <a:avLst/>
          </a:prstGeom>
          <a:noFill/>
          <a:ln>
            <a:noFill/>
          </a:ln>
        </p:spPr>
      </p:pic>
      <p:sp>
        <p:nvSpPr>
          <p:cNvPr id="6" name="Right Arrow 5"/>
          <p:cNvSpPr/>
          <p:nvPr/>
        </p:nvSpPr>
        <p:spPr>
          <a:xfrm>
            <a:off x="3129287" y="1571591"/>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 name="Picture 6" descr="C:\Present\25.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8402" y="768151"/>
            <a:ext cx="1538591" cy="1340672"/>
          </a:xfrm>
          <a:prstGeom prst="rect">
            <a:avLst/>
          </a:prstGeom>
          <a:noFill/>
          <a:ln>
            <a:noFill/>
          </a:ln>
        </p:spPr>
      </p:pic>
      <p:pic>
        <p:nvPicPr>
          <p:cNvPr id="8" name="Picture 7" descr="C:\Present\spd_20080413151012_b.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2693" y="1866297"/>
            <a:ext cx="633606" cy="705614"/>
          </a:xfrm>
          <a:prstGeom prst="rect">
            <a:avLst/>
          </a:prstGeom>
          <a:noFill/>
          <a:ln>
            <a:noFill/>
          </a:ln>
        </p:spPr>
      </p:pic>
      <p:sp>
        <p:nvSpPr>
          <p:cNvPr id="9" name="Right Arrow 8"/>
          <p:cNvSpPr/>
          <p:nvPr/>
        </p:nvSpPr>
        <p:spPr>
          <a:xfrm rot="2297024">
            <a:off x="5929511" y="2328882"/>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11" name="Picture 10" descr="C:\Present\7n.jpg"/>
          <p:cNvPicPr/>
          <p:nvPr/>
        </p:nvPicPr>
        <p:blipFill>
          <a:blip r:embed="rId6">
            <a:extLst>
              <a:ext uri="{28A0092B-C50C-407E-A947-70E740481C1C}">
                <a14:useLocalDpi xmlns:a14="http://schemas.microsoft.com/office/drawing/2010/main" val="0"/>
              </a:ext>
            </a:extLst>
          </a:blip>
          <a:srcRect/>
          <a:stretch>
            <a:fillRect/>
          </a:stretch>
        </p:blipFill>
        <p:spPr bwMode="auto">
          <a:xfrm>
            <a:off x="493765" y="3701911"/>
            <a:ext cx="1376680" cy="1017270"/>
          </a:xfrm>
          <a:prstGeom prst="rect">
            <a:avLst/>
          </a:prstGeom>
          <a:noFill/>
          <a:ln>
            <a:noFill/>
          </a:ln>
        </p:spPr>
      </p:pic>
      <p:sp>
        <p:nvSpPr>
          <p:cNvPr id="13" name="Right Arrow 12"/>
          <p:cNvSpPr/>
          <p:nvPr/>
        </p:nvSpPr>
        <p:spPr>
          <a:xfrm rot="10800000">
            <a:off x="2917583" y="2858011"/>
            <a:ext cx="2881638"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5" name="Right Arrow 14"/>
          <p:cNvSpPr/>
          <p:nvPr/>
        </p:nvSpPr>
        <p:spPr>
          <a:xfrm rot="16033255">
            <a:off x="719572" y="2627516"/>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2" name="TextBox 11"/>
          <p:cNvSpPr txBox="1"/>
          <p:nvPr/>
        </p:nvSpPr>
        <p:spPr>
          <a:xfrm>
            <a:off x="1435939" y="2424236"/>
            <a:ext cx="904400" cy="738664"/>
          </a:xfrm>
          <a:prstGeom prst="rect">
            <a:avLst/>
          </a:prstGeom>
          <a:noFill/>
        </p:spPr>
        <p:txBody>
          <a:bodyPr wrap="square" rtlCol="0">
            <a:spAutoFit/>
          </a:bodyPr>
          <a:lstStyle/>
          <a:p>
            <a:r>
              <a:rPr lang="en-US" dirty="0" smtClean="0"/>
              <a:t>Give the cash to prisoner</a:t>
            </a:r>
            <a:endParaRPr lang="th-TH" dirty="0"/>
          </a:p>
        </p:txBody>
      </p:sp>
      <p:sp>
        <p:nvSpPr>
          <p:cNvPr id="18" name="TextBox 17"/>
          <p:cNvSpPr txBox="1"/>
          <p:nvPr/>
        </p:nvSpPr>
        <p:spPr>
          <a:xfrm>
            <a:off x="1763688" y="3901889"/>
            <a:ext cx="1121269" cy="523220"/>
          </a:xfrm>
          <a:prstGeom prst="rect">
            <a:avLst/>
          </a:prstGeom>
          <a:noFill/>
        </p:spPr>
        <p:txBody>
          <a:bodyPr wrap="square" rtlCol="0">
            <a:spAutoFit/>
          </a:bodyPr>
          <a:lstStyle/>
          <a:p>
            <a:r>
              <a:rPr lang="en-US" dirty="0" smtClean="0"/>
              <a:t>Withdrawal the cash</a:t>
            </a:r>
            <a:endParaRPr lang="th-TH" dirty="0"/>
          </a:p>
        </p:txBody>
      </p:sp>
      <p:sp>
        <p:nvSpPr>
          <p:cNvPr id="16" name="TextBox 15"/>
          <p:cNvSpPr txBox="1"/>
          <p:nvPr/>
        </p:nvSpPr>
        <p:spPr>
          <a:xfrm>
            <a:off x="2531496" y="807555"/>
            <a:ext cx="1195582" cy="523220"/>
          </a:xfrm>
          <a:prstGeom prst="rect">
            <a:avLst/>
          </a:prstGeom>
          <a:noFill/>
        </p:spPr>
        <p:txBody>
          <a:bodyPr wrap="square" rtlCol="0">
            <a:spAutoFit/>
          </a:bodyPr>
          <a:lstStyle/>
          <a:p>
            <a:r>
              <a:rPr lang="en-US" dirty="0" smtClean="0"/>
              <a:t>Request withdrawal</a:t>
            </a:r>
            <a:endParaRPr lang="th-TH" dirty="0"/>
          </a:p>
        </p:txBody>
      </p:sp>
      <p:sp>
        <p:nvSpPr>
          <p:cNvPr id="17" name="TextBox 16"/>
          <p:cNvSpPr txBox="1"/>
          <p:nvPr/>
        </p:nvSpPr>
        <p:spPr>
          <a:xfrm>
            <a:off x="7308304" y="1903696"/>
            <a:ext cx="1055045" cy="954107"/>
          </a:xfrm>
          <a:prstGeom prst="rect">
            <a:avLst/>
          </a:prstGeom>
          <a:noFill/>
        </p:spPr>
        <p:txBody>
          <a:bodyPr wrap="square" rtlCol="0">
            <a:spAutoFit/>
          </a:bodyPr>
          <a:lstStyle/>
          <a:p>
            <a:r>
              <a:rPr lang="en-US" dirty="0" smtClean="0"/>
              <a:t>Mange book prisoner account</a:t>
            </a:r>
            <a:endParaRPr lang="th-TH" dirty="0"/>
          </a:p>
        </p:txBody>
      </p:sp>
      <p:pic>
        <p:nvPicPr>
          <p:cNvPr id="20" name="Shape 143"/>
          <p:cNvPicPr preferRelativeResize="0"/>
          <p:nvPr/>
        </p:nvPicPr>
        <p:blipFill rotWithShape="1">
          <a:blip r:embed="rId7">
            <a:alphaModFix/>
          </a:blip>
          <a:srcRect l="4333" t="15174" b="33266"/>
          <a:stretch/>
        </p:blipFill>
        <p:spPr>
          <a:xfrm>
            <a:off x="6668841" y="2908539"/>
            <a:ext cx="1954560" cy="1824674"/>
          </a:xfrm>
          <a:prstGeom prst="rect">
            <a:avLst/>
          </a:prstGeom>
          <a:noFill/>
          <a:ln>
            <a:noFill/>
          </a:ln>
        </p:spPr>
      </p:pic>
      <p:sp>
        <p:nvSpPr>
          <p:cNvPr id="19" name="TextBox 18"/>
          <p:cNvSpPr txBox="1"/>
          <p:nvPr/>
        </p:nvSpPr>
        <p:spPr>
          <a:xfrm>
            <a:off x="3275856" y="3258282"/>
            <a:ext cx="2170443" cy="954107"/>
          </a:xfrm>
          <a:prstGeom prst="rect">
            <a:avLst/>
          </a:prstGeom>
          <a:noFill/>
        </p:spPr>
        <p:txBody>
          <a:bodyPr wrap="square" rtlCol="0">
            <a:spAutoFit/>
          </a:bodyPr>
          <a:lstStyle/>
          <a:p>
            <a:r>
              <a:rPr lang="en-US" dirty="0" smtClean="0"/>
              <a:t>Prisoner Request withdrawal in case.</a:t>
            </a:r>
          </a:p>
          <a:p>
            <a:r>
              <a:rPr lang="en-US" dirty="0"/>
              <a:t>-Upon </a:t>
            </a:r>
            <a:r>
              <a:rPr lang="en-US" dirty="0" smtClean="0"/>
              <a:t>release</a:t>
            </a:r>
          </a:p>
          <a:p>
            <a:r>
              <a:rPr lang="en-US" dirty="0" smtClean="0"/>
              <a:t>-Give to the family</a:t>
            </a:r>
            <a:endParaRPr lang="th-TH" dirty="0"/>
          </a:p>
        </p:txBody>
      </p:sp>
    </p:spTree>
    <p:extLst>
      <p:ext uri="{BB962C8B-B14F-4D97-AF65-F5344CB8AC3E}">
        <p14:creationId xmlns:p14="http://schemas.microsoft.com/office/powerpoint/2010/main" val="29655864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a:t>Manage </a:t>
            </a:r>
          </a:p>
          <a:p>
            <a:pPr algn="ctr">
              <a:spcBef>
                <a:spcPts val="0"/>
              </a:spcBef>
              <a:buNone/>
            </a:pPr>
            <a:r>
              <a:rPr lang="en" dirty="0"/>
              <a:t>In the </a:t>
            </a:r>
            <a:r>
              <a:rPr lang="en" dirty="0" smtClean="0"/>
              <a:t>store</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The coupon for the balance and stock.</a:t>
            </a:r>
          </a:p>
        </p:txBody>
      </p:sp>
    </p:spTree>
    <p:extLst>
      <p:ext uri="{BB962C8B-B14F-4D97-AF65-F5344CB8AC3E}">
        <p14:creationId xmlns:p14="http://schemas.microsoft.com/office/powerpoint/2010/main" val="1081403671"/>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6" name="Shape 156"/>
          <p:cNvPicPr preferRelativeResize="0"/>
          <p:nvPr/>
        </p:nvPicPr>
        <p:blipFill rotWithShape="1">
          <a:blip r:embed="rId3">
            <a:alphaModFix/>
          </a:blip>
          <a:srcRect l="26514" t="38252" r="9916" b="50520"/>
          <a:stretch/>
        </p:blipFill>
        <p:spPr>
          <a:xfrm>
            <a:off x="5264657" y="2150322"/>
            <a:ext cx="2813860" cy="762230"/>
          </a:xfrm>
          <a:prstGeom prst="rect">
            <a:avLst/>
          </a:prstGeom>
          <a:noFill/>
          <a:ln>
            <a:noFill/>
          </a:ln>
        </p:spPr>
      </p:pic>
      <p:pic>
        <p:nvPicPr>
          <p:cNvPr id="157" name="Shape 157"/>
          <p:cNvPicPr preferRelativeResize="0"/>
          <p:nvPr/>
        </p:nvPicPr>
        <p:blipFill rotWithShape="1">
          <a:blip r:embed="rId4">
            <a:alphaModFix/>
          </a:blip>
          <a:srcRect t="25777" b="52183"/>
          <a:stretch/>
        </p:blipFill>
        <p:spPr>
          <a:xfrm>
            <a:off x="4643880" y="1018556"/>
            <a:ext cx="3348199" cy="1131766"/>
          </a:xfrm>
          <a:prstGeom prst="rect">
            <a:avLst/>
          </a:prstGeom>
          <a:noFill/>
          <a:ln>
            <a:noFill/>
          </a:ln>
        </p:spPr>
      </p:pic>
      <p:pic>
        <p:nvPicPr>
          <p:cNvPr id="158" name="Shape 158"/>
          <p:cNvPicPr preferRelativeResize="0"/>
          <p:nvPr/>
        </p:nvPicPr>
        <p:blipFill rotWithShape="1">
          <a:blip r:embed="rId5">
            <a:alphaModFix/>
          </a:blip>
          <a:srcRect l="15792" t="32017" r="18048" b="53637"/>
          <a:stretch/>
        </p:blipFill>
        <p:spPr>
          <a:xfrm>
            <a:off x="4853754" y="2743132"/>
            <a:ext cx="2928452" cy="973958"/>
          </a:xfrm>
          <a:prstGeom prst="rect">
            <a:avLst/>
          </a:prstGeom>
          <a:noFill/>
          <a:ln>
            <a:noFill/>
          </a:ln>
        </p:spPr>
      </p:pic>
      <p:sp>
        <p:nvSpPr>
          <p:cNvPr id="2" name="TextBox 1"/>
          <p:cNvSpPr txBox="1"/>
          <p:nvPr/>
        </p:nvSpPr>
        <p:spPr>
          <a:xfrm>
            <a:off x="5195314" y="3867894"/>
            <a:ext cx="2656722" cy="738664"/>
          </a:xfrm>
          <a:prstGeom prst="rect">
            <a:avLst/>
          </a:prstGeom>
          <a:noFill/>
        </p:spPr>
        <p:txBody>
          <a:bodyPr wrap="square" rtlCol="0">
            <a:spAutoFit/>
          </a:bodyPr>
          <a:lstStyle/>
          <a:p>
            <a:pPr lvl="0"/>
            <a:r>
              <a:rPr lang="en" b="1" dirty="0">
                <a:solidFill>
                  <a:srgbClr val="FF0000"/>
                </a:solidFill>
              </a:rPr>
              <a:t>Count the coupon and do account of the day.</a:t>
            </a:r>
          </a:p>
          <a:p>
            <a:endParaRPr lang="th-TH" dirty="0"/>
          </a:p>
        </p:txBody>
      </p:sp>
      <p:sp>
        <p:nvSpPr>
          <p:cNvPr id="3" name="TextBox 2"/>
          <p:cNvSpPr txBox="1"/>
          <p:nvPr/>
        </p:nvSpPr>
        <p:spPr>
          <a:xfrm>
            <a:off x="546944" y="446697"/>
            <a:ext cx="3672408" cy="1600438"/>
          </a:xfrm>
          <a:prstGeom prst="rect">
            <a:avLst/>
          </a:prstGeom>
          <a:noFill/>
        </p:spPr>
        <p:txBody>
          <a:bodyPr wrap="square" rtlCol="0">
            <a:spAutoFit/>
          </a:bodyPr>
          <a:lstStyle/>
          <a:p>
            <a:r>
              <a:rPr lang="en" b="1" dirty="0" smtClean="0">
                <a:solidFill>
                  <a:srgbClr val="FF0000"/>
                </a:solidFill>
              </a:rPr>
              <a:t>-Check </a:t>
            </a:r>
            <a:r>
              <a:rPr lang="en" b="1" dirty="0">
                <a:solidFill>
                  <a:srgbClr val="FF0000"/>
                </a:solidFill>
              </a:rPr>
              <a:t>stock product of the </a:t>
            </a:r>
            <a:r>
              <a:rPr lang="en" b="1" dirty="0" smtClean="0">
                <a:solidFill>
                  <a:srgbClr val="FF0000"/>
                </a:solidFill>
              </a:rPr>
              <a:t>day -compare whit income of coupon and sell list.</a:t>
            </a:r>
          </a:p>
          <a:p>
            <a:r>
              <a:rPr lang="en" b="1" dirty="0" smtClean="0">
                <a:solidFill>
                  <a:srgbClr val="FF0000"/>
                </a:solidFill>
              </a:rPr>
              <a:t>-Officer must count that what product that  sell and cut the number of pro duct every day</a:t>
            </a:r>
          </a:p>
          <a:p>
            <a:r>
              <a:rPr lang="en" b="1" dirty="0" smtClean="0">
                <a:solidFill>
                  <a:srgbClr val="FF0000"/>
                </a:solidFill>
              </a:rPr>
              <a:t> </a:t>
            </a:r>
            <a:endParaRPr lang="th-TH" b="1" dirty="0">
              <a:solidFill>
                <a:srgbClr val="FF0000"/>
              </a:solidFill>
            </a:endParaRPr>
          </a:p>
        </p:txBody>
      </p:sp>
      <p:pic>
        <p:nvPicPr>
          <p:cNvPr id="9" name="Shape 68"/>
          <p:cNvPicPr preferRelativeResize="0"/>
          <p:nvPr/>
        </p:nvPicPr>
        <p:blipFill>
          <a:blip r:embed="rId6">
            <a:alphaModFix/>
          </a:blip>
          <a:stretch>
            <a:fillRect/>
          </a:stretch>
        </p:blipFill>
        <p:spPr>
          <a:xfrm>
            <a:off x="864196" y="2002657"/>
            <a:ext cx="2555676" cy="2801342"/>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About Simply buy</a:t>
            </a:r>
            <a:endParaRPr lang="th-TH" dirty="0"/>
          </a:p>
        </p:txBody>
      </p:sp>
      <p:sp>
        <p:nvSpPr>
          <p:cNvPr id="5" name="Subtitle 4"/>
          <p:cNvSpPr>
            <a:spLocks noGrp="1"/>
          </p:cNvSpPr>
          <p:nvPr>
            <p:ph type="subTitle" idx="1"/>
          </p:nvPr>
        </p:nvSpPr>
        <p:spPr/>
        <p:txBody>
          <a:bodyPr/>
          <a:lstStyle/>
          <a:p>
            <a:endParaRPr lang="th-TH"/>
          </a:p>
        </p:txBody>
      </p:sp>
    </p:spTree>
    <p:extLst>
      <p:ext uri="{BB962C8B-B14F-4D97-AF65-F5344CB8AC3E}">
        <p14:creationId xmlns:p14="http://schemas.microsoft.com/office/powerpoint/2010/main" val="22588479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Reference</a:t>
            </a:r>
            <a:endParaRPr lang="th-TH" dirty="0"/>
          </a:p>
        </p:txBody>
      </p:sp>
      <p:sp>
        <p:nvSpPr>
          <p:cNvPr id="3" name="Subtitle 2"/>
          <p:cNvSpPr>
            <a:spLocks noGrp="1"/>
          </p:cNvSpPr>
          <p:nvPr>
            <p:ph type="subTitle" idx="1"/>
          </p:nvPr>
        </p:nvSpPr>
        <p:spPr/>
        <p:txBody>
          <a:bodyPr/>
          <a:lstStyle/>
          <a:p>
            <a:endParaRPr lang="th-TH"/>
          </a:p>
        </p:txBody>
      </p:sp>
    </p:spTree>
    <p:extLst>
      <p:ext uri="{BB962C8B-B14F-4D97-AF65-F5344CB8AC3E}">
        <p14:creationId xmlns:p14="http://schemas.microsoft.com/office/powerpoint/2010/main" val="34418537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Reference concept that have already.</a:t>
            </a:r>
          </a:p>
        </p:txBody>
      </p:sp>
      <p:sp>
        <p:nvSpPr>
          <p:cNvPr id="164" name="Shape 164"/>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r>
              <a:rPr lang="en" sz="1400"/>
              <a:t>-The concept same card 7-11 or smartwatch that can use money credit in database by scan RFID of</a:t>
            </a:r>
          </a:p>
          <a:p>
            <a:pPr rtl="0">
              <a:spcBef>
                <a:spcPts val="0"/>
              </a:spcBef>
              <a:buNone/>
            </a:pPr>
            <a:r>
              <a:rPr lang="en" sz="1400"/>
              <a:t>bar code.But Simply buy use fingerprint for scan.</a:t>
            </a:r>
          </a:p>
          <a:p>
            <a:pPr rtl="0">
              <a:spcBef>
                <a:spcPts val="0"/>
              </a:spcBef>
              <a:buNone/>
            </a:pPr>
            <a:r>
              <a:rPr lang="en" sz="1400"/>
              <a:t>Pro..</a:t>
            </a:r>
          </a:p>
          <a:p>
            <a:pPr rtl="0">
              <a:spcBef>
                <a:spcPts val="0"/>
              </a:spcBef>
              <a:buNone/>
            </a:pPr>
            <a:r>
              <a:rPr lang="en" sz="1400"/>
              <a:t>-Easy to pay. Device can calculate  credit by itself.</a:t>
            </a:r>
          </a:p>
          <a:p>
            <a:pPr rtl="0">
              <a:spcBef>
                <a:spcPts val="0"/>
              </a:spcBef>
              <a:buNone/>
            </a:pPr>
            <a:r>
              <a:rPr lang="en" sz="1400"/>
              <a:t>-There are precision.</a:t>
            </a:r>
          </a:p>
          <a:p>
            <a:pPr rtl="0">
              <a:spcBef>
                <a:spcPts val="0"/>
              </a:spcBef>
              <a:buNone/>
            </a:pPr>
            <a:r>
              <a:rPr lang="en" sz="1400"/>
              <a:t>Con…</a:t>
            </a:r>
          </a:p>
          <a:p>
            <a:pPr rtl="0">
              <a:spcBef>
                <a:spcPts val="0"/>
              </a:spcBef>
              <a:buNone/>
            </a:pPr>
            <a:r>
              <a:rPr lang="en" sz="1400"/>
              <a:t>-The device does not confirm ownership </a:t>
            </a:r>
          </a:p>
          <a:p>
            <a:pPr rtl="0">
              <a:spcBef>
                <a:spcPts val="0"/>
              </a:spcBef>
              <a:buNone/>
            </a:pPr>
            <a:r>
              <a:rPr lang="en" sz="1400"/>
              <a:t>that mean anyone can use.</a:t>
            </a:r>
          </a:p>
          <a:p>
            <a:pPr rtl="0">
              <a:spcBef>
                <a:spcPts val="0"/>
              </a:spcBef>
              <a:buNone/>
            </a:pPr>
            <a:r>
              <a:rPr lang="en" sz="1400"/>
              <a:t>-Always carry devices</a:t>
            </a:r>
          </a:p>
          <a:p>
            <a:pPr rtl="0">
              <a:spcBef>
                <a:spcPts val="0"/>
              </a:spcBef>
              <a:buNone/>
            </a:pPr>
            <a:r>
              <a:rPr lang="en" sz="1400"/>
              <a:t>We applied this concept Although the device can.</a:t>
            </a:r>
          </a:p>
          <a:p>
            <a:pPr rtl="0">
              <a:spcBef>
                <a:spcPts val="0"/>
              </a:spcBef>
              <a:buNone/>
            </a:pPr>
            <a:r>
              <a:rPr lang="en" sz="1400"/>
              <a:t>Portable, easy to scan in trading, but the thing that</a:t>
            </a:r>
          </a:p>
          <a:p>
            <a:pPr rtl="0">
              <a:spcBef>
                <a:spcPts val="0"/>
              </a:spcBef>
              <a:buNone/>
            </a:pPr>
            <a:r>
              <a:rPr lang="en" sz="1400"/>
              <a:t> convenience and can confirm ownership is a fingerprint.</a:t>
            </a:r>
          </a:p>
          <a:p>
            <a:pPr>
              <a:spcBef>
                <a:spcPts val="0"/>
              </a:spcBef>
              <a:buNone/>
            </a:pPr>
            <a:endParaRPr sz="1400"/>
          </a:p>
        </p:txBody>
      </p:sp>
      <p:pic>
        <p:nvPicPr>
          <p:cNvPr id="165" name="Shape 165"/>
          <p:cNvPicPr preferRelativeResize="0"/>
          <p:nvPr/>
        </p:nvPicPr>
        <p:blipFill>
          <a:blip r:embed="rId3">
            <a:alphaModFix/>
          </a:blip>
          <a:stretch>
            <a:fillRect/>
          </a:stretch>
        </p:blipFill>
        <p:spPr>
          <a:xfrm>
            <a:off x="6220199" y="1775100"/>
            <a:ext cx="2466600" cy="1849950"/>
          </a:xfrm>
          <a:prstGeom prst="rect">
            <a:avLst/>
          </a:prstGeom>
          <a:noFill/>
          <a:ln>
            <a:noFill/>
          </a:ln>
        </p:spPr>
      </p:pic>
      <p:pic>
        <p:nvPicPr>
          <p:cNvPr id="166" name="Shape 166"/>
          <p:cNvPicPr preferRelativeResize="0"/>
          <p:nvPr/>
        </p:nvPicPr>
        <p:blipFill>
          <a:blip r:embed="rId4">
            <a:alphaModFix/>
          </a:blip>
          <a:stretch>
            <a:fillRect/>
          </a:stretch>
        </p:blipFill>
        <p:spPr>
          <a:xfrm>
            <a:off x="5606025" y="2375600"/>
            <a:ext cx="1743075" cy="26289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h-TH"/>
          </a:p>
        </p:txBody>
      </p:sp>
      <p:sp>
        <p:nvSpPr>
          <p:cNvPr id="3" name="Text Placeholder 2"/>
          <p:cNvSpPr>
            <a:spLocks noGrp="1"/>
          </p:cNvSpPr>
          <p:nvPr>
            <p:ph type="body" idx="1"/>
          </p:nvPr>
        </p:nvSpPr>
        <p:spPr/>
        <p:txBody>
          <a:bodyPr/>
          <a:lstStyle/>
          <a:p>
            <a:r>
              <a:rPr lang="th-TH" dirty="0" smtClean="0"/>
              <a:t>ใน 7-11 จะใช้ กาด แต่ทำไม พวกเราถึงใช้ นิ้</a:t>
            </a:r>
            <a:r>
              <a:rPr lang="th-TH" dirty="0"/>
              <a:t>ว</a:t>
            </a:r>
            <a:r>
              <a:rPr lang="th-TH" dirty="0" smtClean="0"/>
              <a:t>มือ เพราะว่า เวลาทำกาดตก ใครก็ สามารถเอากาดของคุณมาใช้ต่อได้ โดยไม่มีใครรู้ เท่ากับว่าคุณก็เสียเครดิต ในกาดไปเลย เราเลยใช้นิ้วมือที่แน่นอนว่า สามารถ ระบุ ตัวตนเวลาซื้อ สามารถ โชว์ เจ้าของบัญชี และ แน่นอนว่าไม่มีใครทำ นิ้วมือ หล่นหาย จึงป้องกันการแอดอ้างได้</a:t>
            </a:r>
            <a:endParaRPr lang="th-TH" dirty="0"/>
          </a:p>
        </p:txBody>
      </p:sp>
    </p:spTree>
    <p:extLst>
      <p:ext uri="{BB962C8B-B14F-4D97-AF65-F5344CB8AC3E}">
        <p14:creationId xmlns:p14="http://schemas.microsoft.com/office/powerpoint/2010/main" val="709301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5486"/>
            <a:ext cx="8208912" cy="4673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10121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h-TH"/>
          </a:p>
        </p:txBody>
      </p:sp>
      <p:sp>
        <p:nvSpPr>
          <p:cNvPr id="3" name="Text Placeholder 2"/>
          <p:cNvSpPr>
            <a:spLocks noGrp="1"/>
          </p:cNvSpPr>
          <p:nvPr>
            <p:ph type="body" idx="1"/>
          </p:nvPr>
        </p:nvSpPr>
        <p:spPr/>
        <p:txBody>
          <a:bodyPr/>
          <a:lstStyle/>
          <a:p>
            <a:r>
              <a:rPr lang="en-US" sz="2000" dirty="0" smtClean="0"/>
              <a:t>To day I will present about</a:t>
            </a:r>
            <a:r>
              <a:rPr lang="th-TH" sz="2000" dirty="0" smtClean="0"/>
              <a:t> </a:t>
            </a:r>
            <a:r>
              <a:rPr lang="en-US" sz="2000" dirty="0" smtClean="0"/>
              <a:t>simply buy project</a:t>
            </a:r>
            <a:r>
              <a:rPr lang="th-TH" sz="2000" dirty="0" smtClean="0"/>
              <a:t>. </a:t>
            </a:r>
            <a:r>
              <a:rPr lang="en-US" sz="2000" dirty="0" smtClean="0"/>
              <a:t>It the project that manage the financial and dealing of prisoner. In the prison you can not  dealing in the store by use the cash money ATM and credit card. And now the system that officer in prison use is the coupon system. The coupon system that you ever use in the food center in the school is easy you just give the cash money to the counter and counter will give the coupon for you. But in the prison it have many process when you want to with draw the coupon many process when you want to depositing withdrawal and dealing. I think the coupon system have many process. It more complexly. My project The simply buy will solve some problem and reduce some process that complex and make the some process to easier.</a:t>
            </a:r>
            <a:endParaRPr lang="th-TH" sz="2000" dirty="0"/>
          </a:p>
        </p:txBody>
      </p:sp>
    </p:spTree>
    <p:extLst>
      <p:ext uri="{BB962C8B-B14F-4D97-AF65-F5344CB8AC3E}">
        <p14:creationId xmlns:p14="http://schemas.microsoft.com/office/powerpoint/2010/main" val="681206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dirty="0" smtClean="0"/>
              <a:t>Register</a:t>
            </a:r>
            <a:endParaRPr lang="en" dirty="0"/>
          </a:p>
        </p:txBody>
      </p:sp>
      <p:sp>
        <p:nvSpPr>
          <p:cNvPr id="60" name="Shape 6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Dealing process</a:t>
            </a:r>
          </a:p>
        </p:txBody>
      </p:sp>
    </p:spTree>
    <p:extLst>
      <p:ext uri="{BB962C8B-B14F-4D97-AF65-F5344CB8AC3E}">
        <p14:creationId xmlns:p14="http://schemas.microsoft.com/office/powerpoint/2010/main" val="2093374303"/>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4564" y="251823"/>
            <a:ext cx="3493135" cy="207264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3" name="Rectangle 2"/>
          <p:cNvSpPr/>
          <p:nvPr/>
        </p:nvSpPr>
        <p:spPr>
          <a:xfrm>
            <a:off x="2290308" y="3468566"/>
            <a:ext cx="4066814" cy="145583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4" name="Right Arrow 3"/>
          <p:cNvSpPr/>
          <p:nvPr/>
        </p:nvSpPr>
        <p:spPr>
          <a:xfrm rot="21262562">
            <a:off x="918292" y="802457"/>
            <a:ext cx="1783786" cy="589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dirty="0">
                <a:effectLst/>
                <a:ea typeface="Calibri"/>
                <a:cs typeface="Cordia New"/>
              </a:rPr>
              <a:t>Enter information for register.</a:t>
            </a:r>
          </a:p>
        </p:txBody>
      </p:sp>
      <p:sp>
        <p:nvSpPr>
          <p:cNvPr id="5" name="Right Arrow 4"/>
          <p:cNvSpPr/>
          <p:nvPr/>
        </p:nvSpPr>
        <p:spPr>
          <a:xfrm rot="2406524">
            <a:off x="555305" y="1927726"/>
            <a:ext cx="1443990" cy="548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dirty="0">
                <a:effectLst/>
                <a:ea typeface="Calibri"/>
                <a:cs typeface="Cordia New"/>
              </a:rPr>
              <a:t>Input fingerprint </a:t>
            </a:r>
          </a:p>
        </p:txBody>
      </p:sp>
      <p:pic>
        <p:nvPicPr>
          <p:cNvPr id="7174" name="Picture 1" descr="Description: C:\Present\นักโทษหญิง.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292" y="148953"/>
            <a:ext cx="617856" cy="15010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323715" y="744200"/>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Frist Credit:</a:t>
            </a:r>
          </a:p>
        </p:txBody>
      </p:sp>
      <p:sp>
        <p:nvSpPr>
          <p:cNvPr id="8" name="Rectangle 7"/>
          <p:cNvSpPr/>
          <p:nvPr/>
        </p:nvSpPr>
        <p:spPr>
          <a:xfrm>
            <a:off x="4338002" y="345077"/>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Name:</a:t>
            </a:r>
          </a:p>
        </p:txBody>
      </p:sp>
      <p:sp>
        <p:nvSpPr>
          <p:cNvPr id="9" name="Rectangle 8"/>
          <p:cNvSpPr/>
          <p:nvPr/>
        </p:nvSpPr>
        <p:spPr>
          <a:xfrm>
            <a:off x="4323715" y="1110700"/>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Number:</a:t>
            </a:r>
          </a:p>
        </p:txBody>
      </p:sp>
      <p:sp>
        <p:nvSpPr>
          <p:cNvPr id="10" name="Rectangle 9"/>
          <p:cNvSpPr/>
          <p:nvPr/>
        </p:nvSpPr>
        <p:spPr>
          <a:xfrm>
            <a:off x="4338001" y="1494706"/>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Address</a:t>
            </a:r>
          </a:p>
        </p:txBody>
      </p:sp>
      <p:sp>
        <p:nvSpPr>
          <p:cNvPr id="11" name="Rectangle 10"/>
          <p:cNvSpPr/>
          <p:nvPr/>
        </p:nvSpPr>
        <p:spPr>
          <a:xfrm>
            <a:off x="2726690" y="357505"/>
            <a:ext cx="1405890" cy="157797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172" name="Picture 14" descr="Description: C:\Present\O081009F3R4T.jpg"/>
          <p:cNvPicPr>
            <a:picLocks noChangeAspect="1" noChangeArrowheads="1"/>
          </p:cNvPicPr>
          <p:nvPr/>
        </p:nvPicPr>
        <p:blipFill>
          <a:blip r:embed="rId3">
            <a:extLst>
              <a:ext uri="{28A0092B-C50C-407E-A947-70E740481C1C}">
                <a14:useLocalDpi xmlns:a14="http://schemas.microsoft.com/office/drawing/2010/main" val="0"/>
              </a:ext>
            </a:extLst>
          </a:blip>
          <a:srcRect t="2762" r="4420" b="-2762"/>
          <a:stretch>
            <a:fillRect/>
          </a:stretch>
        </p:blipFill>
        <p:spPr bwMode="auto">
          <a:xfrm>
            <a:off x="2726690" y="371609"/>
            <a:ext cx="1301750" cy="1560513"/>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15" descr="Description: C:\Present\141121_framefing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4509" y="2324463"/>
            <a:ext cx="1480318" cy="1104461"/>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3"/>
          <p:cNvSpPr/>
          <p:nvPr/>
        </p:nvSpPr>
        <p:spPr>
          <a:xfrm rot="2238522">
            <a:off x="5971826" y="1138563"/>
            <a:ext cx="2652728" cy="594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dirty="0">
                <a:effectLst/>
                <a:ea typeface="Calibri"/>
                <a:cs typeface="Cordia New"/>
              </a:rPr>
              <a:t>Receive information to database.  </a:t>
            </a:r>
          </a:p>
        </p:txBody>
      </p:sp>
      <p:sp>
        <p:nvSpPr>
          <p:cNvPr id="15" name="Right Arrow 14"/>
          <p:cNvSpPr/>
          <p:nvPr/>
        </p:nvSpPr>
        <p:spPr>
          <a:xfrm>
            <a:off x="3549058" y="2418126"/>
            <a:ext cx="3111173" cy="594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a:effectLst/>
                <a:ea typeface="Calibri"/>
                <a:cs typeface="Cordia New"/>
              </a:rPr>
              <a:t>Receive information to database.  </a:t>
            </a:r>
          </a:p>
        </p:txBody>
      </p:sp>
      <p:pic>
        <p:nvPicPr>
          <p:cNvPr id="7194" name="Picture 20" descr="Description: C:\Present\database-solution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4344" y="2395538"/>
            <a:ext cx="2117725" cy="914400"/>
          </a:xfrm>
          <a:prstGeom prst="rect">
            <a:avLst/>
          </a:prstGeom>
          <a:noFill/>
          <a:extLst>
            <a:ext uri="{909E8E84-426E-40DD-AFC4-6F175D3DCCD1}">
              <a14:hiddenFill xmlns:a14="http://schemas.microsoft.com/office/drawing/2010/main">
                <a:solidFill>
                  <a:srgbClr val="FFFFFF"/>
                </a:solidFill>
              </a14:hiddenFill>
            </a:ext>
          </a:extLst>
        </p:spPr>
      </p:pic>
      <p:sp>
        <p:nvSpPr>
          <p:cNvPr id="17" name="Down Arrow 16"/>
          <p:cNvSpPr/>
          <p:nvPr/>
        </p:nvSpPr>
        <p:spPr>
          <a:xfrm rot="3936556">
            <a:off x="6518273" y="3001965"/>
            <a:ext cx="1840230" cy="21316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a:effectLst/>
                <a:ea typeface="Calibri"/>
                <a:cs typeface="Cordia New"/>
              </a:rPr>
              <a:t>Create Account for prison</a:t>
            </a:r>
          </a:p>
        </p:txBody>
      </p:sp>
      <p:sp>
        <p:nvSpPr>
          <p:cNvPr id="18" name="Rectangle 17"/>
          <p:cNvSpPr/>
          <p:nvPr/>
        </p:nvSpPr>
        <p:spPr>
          <a:xfrm>
            <a:off x="2414313" y="3504202"/>
            <a:ext cx="1134745" cy="92964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191" name="Picture 34" descr="Description: C:\Present\O081009F3R4T.jpg"/>
          <p:cNvPicPr>
            <a:picLocks noChangeAspect="1" noChangeArrowheads="1"/>
          </p:cNvPicPr>
          <p:nvPr/>
        </p:nvPicPr>
        <p:blipFill>
          <a:blip r:embed="rId6">
            <a:extLst>
              <a:ext uri="{28A0092B-C50C-407E-A947-70E740481C1C}">
                <a14:useLocalDpi xmlns:a14="http://schemas.microsoft.com/office/drawing/2010/main" val="0"/>
              </a:ext>
            </a:extLst>
          </a:blip>
          <a:srcRect t="2762" r="4420" b="-2762"/>
          <a:stretch>
            <a:fillRect/>
          </a:stretch>
        </p:blipFill>
        <p:spPr bwMode="auto">
          <a:xfrm>
            <a:off x="2494915" y="3591197"/>
            <a:ext cx="882650" cy="75565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2455908" y="4610078"/>
            <a:ext cx="839470" cy="31432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a:effectLst/>
                <a:ea typeface="Calibri"/>
                <a:cs typeface="Cordia New"/>
              </a:rPr>
              <a:t>5000 $</a:t>
            </a:r>
          </a:p>
        </p:txBody>
      </p:sp>
      <p:sp>
        <p:nvSpPr>
          <p:cNvPr id="31" name="Rectangle 30"/>
          <p:cNvSpPr/>
          <p:nvPr/>
        </p:nvSpPr>
        <p:spPr>
          <a:xfrm>
            <a:off x="3351802" y="4616428"/>
            <a:ext cx="329565" cy="307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dirty="0">
                <a:effectLst/>
                <a:ea typeface="Calibri"/>
                <a:cs typeface="Cordia New"/>
              </a:rPr>
              <a:t>+</a:t>
            </a:r>
          </a:p>
        </p:txBody>
      </p:sp>
      <p:sp>
        <p:nvSpPr>
          <p:cNvPr id="32" name="Rectangle 31"/>
          <p:cNvSpPr/>
          <p:nvPr/>
        </p:nvSpPr>
        <p:spPr>
          <a:xfrm>
            <a:off x="7298190" y="157752"/>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Register</a:t>
            </a:r>
            <a:endParaRPr lang="en-US" sz="1100">
              <a:effectLst/>
              <a:ea typeface="Calibri"/>
              <a:cs typeface="Cordia New"/>
            </a:endParaRPr>
          </a:p>
        </p:txBody>
      </p:sp>
      <p:sp>
        <p:nvSpPr>
          <p:cNvPr id="6" name="Rectangle 3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h-TH"/>
          </a:p>
        </p:txBody>
      </p:sp>
      <p:sp>
        <p:nvSpPr>
          <p:cNvPr id="12" name="Rectangle 45"/>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ngsana New" pitchFamily="18" charset="-34"/>
              </a:rPr>
              <a:t/>
            </a:r>
            <a:br>
              <a:rPr kumimoji="0" lang="en-US" sz="800" b="0" i="0" u="none" strike="noStrike" cap="none" normalizeH="0" baseline="0" smtClean="0">
                <a:ln>
                  <a:noFill/>
                </a:ln>
                <a:solidFill>
                  <a:schemeClr val="tx1"/>
                </a:solidFill>
                <a:effectLst/>
                <a:latin typeface="Arial" pitchFamily="34" charset="0"/>
                <a:cs typeface="Angsana New" pitchFamily="18" charset="-34"/>
              </a:rPr>
            </a:b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13" name="Rectangle 46"/>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16" name="Rectangle 15"/>
          <p:cNvSpPr/>
          <p:nvPr/>
        </p:nvSpPr>
        <p:spPr>
          <a:xfrm>
            <a:off x="3851920" y="3591197"/>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1" name="Rectangle 70"/>
          <p:cNvSpPr/>
          <p:nvPr/>
        </p:nvSpPr>
        <p:spPr>
          <a:xfrm>
            <a:off x="3848833" y="3948286"/>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2" name="Rectangle 71"/>
          <p:cNvSpPr/>
          <p:nvPr/>
        </p:nvSpPr>
        <p:spPr>
          <a:xfrm>
            <a:off x="3848832" y="4307230"/>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3" name="Rectangle 72"/>
          <p:cNvSpPr/>
          <p:nvPr/>
        </p:nvSpPr>
        <p:spPr>
          <a:xfrm>
            <a:off x="3827129" y="4618283"/>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5" name="TextBox 34"/>
          <p:cNvSpPr txBox="1"/>
          <p:nvPr/>
        </p:nvSpPr>
        <p:spPr>
          <a:xfrm>
            <a:off x="1115616" y="251823"/>
            <a:ext cx="890406" cy="307777"/>
          </a:xfrm>
          <a:prstGeom prst="rect">
            <a:avLst/>
          </a:prstGeom>
          <a:noFill/>
        </p:spPr>
        <p:txBody>
          <a:bodyPr wrap="square" rtlCol="0">
            <a:spAutoFit/>
          </a:bodyPr>
          <a:lstStyle/>
          <a:p>
            <a:r>
              <a:rPr lang="en-US" dirty="0" smtClean="0"/>
              <a:t>Prisoner</a:t>
            </a:r>
            <a:endParaRPr lang="th-TH" dirty="0"/>
          </a:p>
        </p:txBody>
      </p:sp>
      <p:sp>
        <p:nvSpPr>
          <p:cNvPr id="75" name="TextBox 74"/>
          <p:cNvSpPr txBox="1"/>
          <p:nvPr/>
        </p:nvSpPr>
        <p:spPr>
          <a:xfrm>
            <a:off x="893679" y="3017251"/>
            <a:ext cx="1232274" cy="307777"/>
          </a:xfrm>
          <a:prstGeom prst="rect">
            <a:avLst/>
          </a:prstGeom>
          <a:noFill/>
        </p:spPr>
        <p:txBody>
          <a:bodyPr wrap="square" rtlCol="0">
            <a:spAutoFit/>
          </a:bodyPr>
          <a:lstStyle/>
          <a:p>
            <a:r>
              <a:rPr lang="en-US" dirty="0" smtClean="0"/>
              <a:t>Finger scan</a:t>
            </a:r>
            <a:endParaRPr lang="th-TH" dirty="0"/>
          </a:p>
        </p:txBody>
      </p:sp>
      <p:sp>
        <p:nvSpPr>
          <p:cNvPr id="76" name="TextBox 75"/>
          <p:cNvSpPr txBox="1"/>
          <p:nvPr/>
        </p:nvSpPr>
        <p:spPr>
          <a:xfrm>
            <a:off x="4589748" y="3098287"/>
            <a:ext cx="1486067" cy="307777"/>
          </a:xfrm>
          <a:prstGeom prst="rect">
            <a:avLst/>
          </a:prstGeom>
          <a:noFill/>
        </p:spPr>
        <p:txBody>
          <a:bodyPr wrap="square" rtlCol="0">
            <a:spAutoFit/>
          </a:bodyPr>
          <a:lstStyle/>
          <a:p>
            <a:r>
              <a:rPr lang="en-US" dirty="0" smtClean="0"/>
              <a:t>Prison Account</a:t>
            </a:r>
            <a:endParaRPr lang="th-TH" dirty="0"/>
          </a:p>
        </p:txBody>
      </p:sp>
      <p:sp>
        <p:nvSpPr>
          <p:cNvPr id="77" name="TextBox 76"/>
          <p:cNvSpPr txBox="1"/>
          <p:nvPr/>
        </p:nvSpPr>
        <p:spPr>
          <a:xfrm>
            <a:off x="6774795" y="2324463"/>
            <a:ext cx="1486067" cy="307777"/>
          </a:xfrm>
          <a:prstGeom prst="rect">
            <a:avLst/>
          </a:prstGeom>
          <a:noFill/>
        </p:spPr>
        <p:txBody>
          <a:bodyPr wrap="square" rtlCol="0">
            <a:spAutoFit/>
          </a:bodyPr>
          <a:lstStyle/>
          <a:p>
            <a:r>
              <a:rPr lang="en-US" dirty="0" smtClean="0"/>
              <a:t>Database</a:t>
            </a:r>
            <a:endParaRPr lang="th-TH" dirty="0"/>
          </a:p>
        </p:txBody>
      </p:sp>
    </p:spTree>
    <p:extLst>
      <p:ext uri="{BB962C8B-B14F-4D97-AF65-F5344CB8AC3E}">
        <p14:creationId xmlns:p14="http://schemas.microsoft.com/office/powerpoint/2010/main" val="30780798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a:t>Dealing</a:t>
            </a:r>
          </a:p>
        </p:txBody>
      </p:sp>
      <p:sp>
        <p:nvSpPr>
          <p:cNvPr id="60" name="Shape 6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Dealing process</a:t>
            </a:r>
          </a:p>
        </p:txBody>
      </p:sp>
    </p:spTree>
    <p:extLst>
      <p:ext uri="{BB962C8B-B14F-4D97-AF65-F5344CB8AC3E}">
        <p14:creationId xmlns:p14="http://schemas.microsoft.com/office/powerpoint/2010/main" val="4259582261"/>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Present\นักโทษหญิง.gif"/>
          <p:cNvPicPr/>
          <p:nvPr/>
        </p:nvPicPr>
        <p:blipFill>
          <a:blip r:embed="rId3">
            <a:extLst>
              <a:ext uri="{28A0092B-C50C-407E-A947-70E740481C1C}">
                <a14:useLocalDpi xmlns:a14="http://schemas.microsoft.com/office/drawing/2010/main" val="0"/>
              </a:ext>
            </a:extLst>
          </a:blip>
          <a:srcRect/>
          <a:stretch>
            <a:fillRect/>
          </a:stretch>
        </p:blipFill>
        <p:spPr bwMode="auto">
          <a:xfrm>
            <a:off x="403786" y="267494"/>
            <a:ext cx="504056" cy="1440160"/>
          </a:xfrm>
          <a:prstGeom prst="rect">
            <a:avLst/>
          </a:prstGeom>
          <a:noFill/>
          <a:ln>
            <a:noFill/>
          </a:ln>
        </p:spPr>
      </p:pic>
      <p:sp>
        <p:nvSpPr>
          <p:cNvPr id="5" name="Right Arrow 4"/>
          <p:cNvSpPr/>
          <p:nvPr/>
        </p:nvSpPr>
        <p:spPr>
          <a:xfrm>
            <a:off x="919664" y="555526"/>
            <a:ext cx="2008505" cy="284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6" name="Text Box 357"/>
          <p:cNvSpPr txBox="1"/>
          <p:nvPr/>
        </p:nvSpPr>
        <p:spPr>
          <a:xfrm>
            <a:off x="915853" y="1001296"/>
            <a:ext cx="2012315" cy="37465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100" dirty="0">
                <a:effectLst/>
                <a:ea typeface="Calibri"/>
                <a:cs typeface="Cordia New"/>
              </a:rPr>
              <a:t>Prisoners go to the store.</a:t>
            </a:r>
          </a:p>
        </p:txBody>
      </p:sp>
      <p:pic>
        <p:nvPicPr>
          <p:cNvPr id="7" name="Picture 6" descr="C:\Present\if.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8969" y="217071"/>
            <a:ext cx="1809055" cy="1922631"/>
          </a:xfrm>
          <a:prstGeom prst="rect">
            <a:avLst/>
          </a:prstGeom>
          <a:noFill/>
          <a:ln>
            <a:noFill/>
          </a:ln>
        </p:spPr>
      </p:pic>
      <p:sp>
        <p:nvSpPr>
          <p:cNvPr id="8" name="Right Arrow 7"/>
          <p:cNvSpPr/>
          <p:nvPr/>
        </p:nvSpPr>
        <p:spPr>
          <a:xfrm>
            <a:off x="4890442" y="1571029"/>
            <a:ext cx="1728083" cy="284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9" name="Text Box 358"/>
          <p:cNvSpPr txBox="1"/>
          <p:nvPr/>
        </p:nvSpPr>
        <p:spPr>
          <a:xfrm>
            <a:off x="5096614" y="392964"/>
            <a:ext cx="1563370" cy="97790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100">
                <a:effectLst/>
                <a:ea typeface="Calibri"/>
                <a:cs typeface="Cordia New"/>
              </a:rPr>
              <a:t>Provide fingerprint scanner to user and user scan for call credit information. </a:t>
            </a:r>
          </a:p>
        </p:txBody>
      </p:sp>
      <p:pic>
        <p:nvPicPr>
          <p:cNvPr id="10" name="Picture 9" descr="D:\SeProject\Present\141492_cat.jpg"/>
          <p:cNvPicPr/>
          <p:nvPr/>
        </p:nvPicPr>
        <p:blipFill>
          <a:blip r:embed="rId5">
            <a:extLst>
              <a:ext uri="{28A0092B-C50C-407E-A947-70E740481C1C}">
                <a14:useLocalDpi xmlns:a14="http://schemas.microsoft.com/office/drawing/2010/main" val="0"/>
              </a:ext>
            </a:extLst>
          </a:blip>
          <a:srcRect/>
          <a:stretch>
            <a:fillRect/>
          </a:stretch>
        </p:blipFill>
        <p:spPr bwMode="auto">
          <a:xfrm>
            <a:off x="6948264" y="555526"/>
            <a:ext cx="1669782" cy="1584176"/>
          </a:xfrm>
          <a:prstGeom prst="rect">
            <a:avLst/>
          </a:prstGeom>
          <a:noFill/>
          <a:ln>
            <a:noFill/>
          </a:ln>
        </p:spPr>
      </p:pic>
      <p:sp>
        <p:nvSpPr>
          <p:cNvPr id="11" name="Rectangle 10"/>
          <p:cNvSpPr/>
          <p:nvPr/>
        </p:nvSpPr>
        <p:spPr>
          <a:xfrm>
            <a:off x="7956376" y="129225"/>
            <a:ext cx="961105" cy="276538"/>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Dealing</a:t>
            </a:r>
            <a:endParaRPr lang="en-US" sz="1100">
              <a:effectLst/>
              <a:ea typeface="Calibri"/>
              <a:cs typeface="Cordia New"/>
            </a:endParaRPr>
          </a:p>
        </p:txBody>
      </p:sp>
      <p:sp>
        <p:nvSpPr>
          <p:cNvPr id="12" name="Text Box 359"/>
          <p:cNvSpPr txBox="1"/>
          <p:nvPr/>
        </p:nvSpPr>
        <p:spPr>
          <a:xfrm>
            <a:off x="5486586" y="2183141"/>
            <a:ext cx="1892300" cy="455613"/>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100" dirty="0">
                <a:effectLst/>
                <a:ea typeface="Calibri"/>
                <a:cs typeface="Cordia New"/>
              </a:rPr>
              <a:t>Program show information detail and list product</a:t>
            </a:r>
            <a:r>
              <a:rPr lang="en-US" sz="1100" dirty="0" smtClean="0">
                <a:effectLst/>
                <a:ea typeface="Calibri"/>
                <a:cs typeface="Cordia New"/>
              </a:rPr>
              <a:t>.</a:t>
            </a:r>
            <a:endParaRPr lang="en-US" sz="1100" dirty="0">
              <a:effectLst/>
              <a:ea typeface="Calibri"/>
              <a:cs typeface="Cordia New"/>
            </a:endParaRPr>
          </a:p>
        </p:txBody>
      </p:sp>
      <p:sp>
        <p:nvSpPr>
          <p:cNvPr id="33" name="Down Arrow 32"/>
          <p:cNvSpPr/>
          <p:nvPr/>
        </p:nvSpPr>
        <p:spPr>
          <a:xfrm>
            <a:off x="7474401" y="2106117"/>
            <a:ext cx="404495" cy="5326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34" name="Right Arrow 33"/>
          <p:cNvSpPr/>
          <p:nvPr/>
        </p:nvSpPr>
        <p:spPr>
          <a:xfrm rot="10800000">
            <a:off x="3479162" y="3032862"/>
            <a:ext cx="2275445" cy="186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0410" y="2715766"/>
            <a:ext cx="3036951" cy="2152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362" y="2875146"/>
            <a:ext cx="2707096" cy="1991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ight Arrow 37"/>
          <p:cNvSpPr/>
          <p:nvPr/>
        </p:nvSpPr>
        <p:spPr>
          <a:xfrm>
            <a:off x="3617272" y="4054512"/>
            <a:ext cx="2199122" cy="167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2" name="TextBox 1"/>
          <p:cNvSpPr txBox="1"/>
          <p:nvPr/>
        </p:nvSpPr>
        <p:spPr>
          <a:xfrm>
            <a:off x="3707904" y="3219823"/>
            <a:ext cx="1778682" cy="738664"/>
          </a:xfrm>
          <a:prstGeom prst="rect">
            <a:avLst/>
          </a:prstGeom>
          <a:noFill/>
        </p:spPr>
        <p:txBody>
          <a:bodyPr wrap="square" rtlCol="0">
            <a:spAutoFit/>
          </a:bodyPr>
          <a:lstStyle/>
          <a:p>
            <a:r>
              <a:rPr lang="en-US" dirty="0" smtClean="0"/>
              <a:t>Pick </a:t>
            </a:r>
            <a:r>
              <a:rPr lang="en-US" dirty="0" smtClean="0"/>
              <a:t>product</a:t>
            </a:r>
          </a:p>
          <a:p>
            <a:r>
              <a:rPr lang="en-US" dirty="0" smtClean="0"/>
              <a:t>**Condition not more than 200 bath</a:t>
            </a:r>
            <a:endParaRPr lang="th-TH" dirty="0"/>
          </a:p>
        </p:txBody>
      </p:sp>
      <p:sp>
        <p:nvSpPr>
          <p:cNvPr id="40" name="TextBox 39"/>
          <p:cNvSpPr txBox="1"/>
          <p:nvPr/>
        </p:nvSpPr>
        <p:spPr>
          <a:xfrm>
            <a:off x="3579837" y="4224965"/>
            <a:ext cx="2174645" cy="523220"/>
          </a:xfrm>
          <a:prstGeom prst="rect">
            <a:avLst/>
          </a:prstGeom>
          <a:noFill/>
        </p:spPr>
        <p:txBody>
          <a:bodyPr wrap="square" rtlCol="0">
            <a:spAutoFit/>
          </a:bodyPr>
          <a:lstStyle/>
          <a:p>
            <a:r>
              <a:rPr lang="en-US" dirty="0" smtClean="0"/>
              <a:t>-Product will show in list</a:t>
            </a:r>
          </a:p>
          <a:p>
            <a:r>
              <a:rPr lang="en-US" dirty="0" smtClean="0"/>
              <a:t>-clicks sell for  finish</a:t>
            </a:r>
            <a:endParaRPr lang="th-TH" dirty="0"/>
          </a:p>
        </p:txBody>
      </p:sp>
    </p:spTree>
    <p:extLst>
      <p:ext uri="{BB962C8B-B14F-4D97-AF65-F5344CB8AC3E}">
        <p14:creationId xmlns:p14="http://schemas.microsoft.com/office/powerpoint/2010/main" val="1476962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dirty="0" smtClean="0">
                <a:solidFill>
                  <a:schemeClr val="accent3"/>
                </a:solidFill>
              </a:rPr>
              <a:t>Solvethe problem (Dealing)</a:t>
            </a:r>
            <a:endParaRPr lang="en"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1.customer </a:t>
            </a:r>
            <a:r>
              <a:rPr lang="en" sz="2400" b="1" dirty="0">
                <a:solidFill>
                  <a:schemeClr val="accent3"/>
                </a:solidFill>
              </a:rPr>
              <a:t>no need to take the coupon because he can buy product by his finger</a:t>
            </a:r>
            <a:r>
              <a:rPr lang="en" sz="2400" b="1" dirty="0" smtClean="0">
                <a:solidFill>
                  <a:schemeClr val="accent3"/>
                </a:solidFill>
              </a:rPr>
              <a:t>.</a:t>
            </a:r>
          </a:p>
          <a:p>
            <a:r>
              <a:rPr lang="en" sz="2400" b="1" dirty="0" smtClean="0">
                <a:solidFill>
                  <a:schemeClr val="accent3"/>
                </a:solidFill>
              </a:rPr>
              <a:t>2.System </a:t>
            </a:r>
            <a:r>
              <a:rPr lang="en" sz="2400" b="1" dirty="0">
                <a:solidFill>
                  <a:schemeClr val="accent3"/>
                </a:solidFill>
              </a:rPr>
              <a:t>shall calculate product by give list of menu to officer </a:t>
            </a:r>
          </a:p>
          <a:p>
            <a:r>
              <a:rPr lang="en" sz="2400" b="1" dirty="0" smtClean="0">
                <a:solidFill>
                  <a:schemeClr val="accent3"/>
                </a:solidFill>
              </a:rPr>
              <a:t>3.There </a:t>
            </a:r>
            <a:r>
              <a:rPr lang="en" sz="2400" b="1" dirty="0">
                <a:solidFill>
                  <a:schemeClr val="accent3"/>
                </a:solidFill>
              </a:rPr>
              <a:t>are stock product that can show history of dealing</a:t>
            </a:r>
          </a:p>
          <a:p>
            <a:r>
              <a:rPr lang="en" sz="2400" b="1" dirty="0" smtClean="0">
                <a:solidFill>
                  <a:schemeClr val="accent3"/>
                </a:solidFill>
              </a:rPr>
              <a:t>4.</a:t>
            </a:r>
            <a:r>
              <a:rPr lang="en" sz="2400" b="1" dirty="0">
                <a:solidFill>
                  <a:schemeClr val="accent3"/>
                </a:solidFill>
              </a:rPr>
              <a:t> System can calculate cash that fair to customer.</a:t>
            </a:r>
          </a:p>
          <a:p>
            <a:pPr lvl="0"/>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lvl="0" algn="ctr" rtl="0">
              <a:spcBef>
                <a:spcPts val="0"/>
              </a:spcBef>
              <a:buNone/>
            </a:pPr>
            <a:r>
              <a:rPr lang="en"/>
              <a:t>Coupon withdrawal</a:t>
            </a:r>
          </a:p>
        </p:txBody>
      </p:sp>
      <p:sp>
        <p:nvSpPr>
          <p:cNvPr id="89" name="Shape 8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lvl="0" algn="ctr" rtl="0">
              <a:spcBef>
                <a:spcPts val="0"/>
              </a:spcBef>
              <a:buNone/>
            </a:pPr>
            <a:r>
              <a:rPr lang="en"/>
              <a:t>process of Coupon withdrawal</a:t>
            </a:r>
          </a:p>
        </p:txBody>
      </p:sp>
    </p:spTree>
    <p:extLst>
      <p:ext uri="{BB962C8B-B14F-4D97-AF65-F5344CB8AC3E}">
        <p14:creationId xmlns:p14="http://schemas.microsoft.com/office/powerpoint/2010/main" val="3700751725"/>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SeProject\Present\1059199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864" y="259722"/>
            <a:ext cx="1296144" cy="23762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D:\SeProject\Present\6770225121_55db40be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238" y="411007"/>
            <a:ext cx="892857" cy="17857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69120" y="1372334"/>
            <a:ext cx="1800200" cy="1013739"/>
          </a:xfrm>
          <a:prstGeom prst="rect">
            <a:avLst/>
          </a:prstGeom>
          <a:noFill/>
        </p:spPr>
        <p:txBody>
          <a:bodyPr wrap="square" rtlCol="0">
            <a:spAutoFit/>
          </a:bodyPr>
          <a:lstStyle/>
          <a:p>
            <a:pPr>
              <a:lnSpc>
                <a:spcPct val="127909"/>
              </a:lnSpc>
            </a:pPr>
            <a:r>
              <a:rPr lang="en" sz="1200" b="1" dirty="0" smtClean="0">
                <a:solidFill>
                  <a:srgbClr val="FF0000"/>
                </a:solidFill>
              </a:rPr>
              <a:t>-Prison </a:t>
            </a:r>
            <a:r>
              <a:rPr lang="en" sz="1200" b="1" dirty="0">
                <a:solidFill>
                  <a:srgbClr val="FF0000"/>
                </a:solidFill>
              </a:rPr>
              <a:t>require </a:t>
            </a:r>
            <a:r>
              <a:rPr lang="en" sz="1200" b="1" dirty="0" smtClean="0">
                <a:solidFill>
                  <a:srgbClr val="FF0000"/>
                </a:solidFill>
              </a:rPr>
              <a:t>withdrawal coupon</a:t>
            </a:r>
          </a:p>
          <a:p>
            <a:pPr>
              <a:lnSpc>
                <a:spcPct val="127909"/>
              </a:lnSpc>
            </a:pPr>
            <a:r>
              <a:rPr lang="en-US" sz="1200" b="1" dirty="0">
                <a:solidFill>
                  <a:srgbClr val="FF0000"/>
                </a:solidFill>
              </a:rPr>
              <a:t>t</a:t>
            </a:r>
            <a:r>
              <a:rPr lang="en" sz="1200" b="1" dirty="0" smtClean="0">
                <a:solidFill>
                  <a:srgbClr val="FF0000"/>
                </a:solidFill>
              </a:rPr>
              <a:t>o the header.</a:t>
            </a:r>
          </a:p>
          <a:p>
            <a:pPr>
              <a:lnSpc>
                <a:spcPct val="127909"/>
              </a:lnSpc>
            </a:pPr>
            <a:r>
              <a:rPr lang="en" sz="1200" b="1" dirty="0" smtClean="0">
                <a:solidFill>
                  <a:srgbClr val="FF0000"/>
                </a:solidFill>
              </a:rPr>
              <a:t>-One time per day</a:t>
            </a:r>
            <a:endParaRPr lang="en" sz="1200" b="1" dirty="0">
              <a:solidFill>
                <a:srgbClr val="FF0000"/>
              </a:solidFill>
            </a:endParaRPr>
          </a:p>
        </p:txBody>
      </p:sp>
      <p:sp>
        <p:nvSpPr>
          <p:cNvPr id="6" name="TextBox 5"/>
          <p:cNvSpPr txBox="1"/>
          <p:nvPr/>
        </p:nvSpPr>
        <p:spPr>
          <a:xfrm>
            <a:off x="3919116" y="1270963"/>
            <a:ext cx="1728192" cy="1486433"/>
          </a:xfrm>
          <a:prstGeom prst="rect">
            <a:avLst/>
          </a:prstGeom>
          <a:noFill/>
        </p:spPr>
        <p:txBody>
          <a:bodyPr wrap="square" rtlCol="0">
            <a:spAutoFit/>
          </a:bodyPr>
          <a:lstStyle/>
          <a:p>
            <a:pPr>
              <a:lnSpc>
                <a:spcPct val="127909"/>
              </a:lnSpc>
            </a:pPr>
            <a:r>
              <a:rPr lang="en" sz="1200" b="1" dirty="0" smtClean="0">
                <a:solidFill>
                  <a:srgbClr val="FF0000"/>
                </a:solidFill>
              </a:rPr>
              <a:t>-header </a:t>
            </a:r>
            <a:r>
              <a:rPr lang="en" sz="1200" b="1" dirty="0">
                <a:solidFill>
                  <a:srgbClr val="FF0000"/>
                </a:solidFill>
              </a:rPr>
              <a:t>will get the list of name </a:t>
            </a:r>
          </a:p>
          <a:p>
            <a:pPr>
              <a:lnSpc>
                <a:spcPct val="127909"/>
              </a:lnSpc>
            </a:pPr>
            <a:r>
              <a:rPr lang="en" sz="1200" b="1" dirty="0">
                <a:solidFill>
                  <a:srgbClr val="FF0000"/>
                </a:solidFill>
              </a:rPr>
              <a:t>and </a:t>
            </a:r>
            <a:r>
              <a:rPr lang="en" sz="1200" b="1" dirty="0" smtClean="0">
                <a:solidFill>
                  <a:srgbClr val="FF0000"/>
                </a:solidFill>
              </a:rPr>
              <a:t>signature</a:t>
            </a:r>
          </a:p>
          <a:p>
            <a:pPr>
              <a:lnSpc>
                <a:spcPct val="127909"/>
              </a:lnSpc>
            </a:pPr>
            <a:r>
              <a:rPr lang="en" sz="1200" b="1" dirty="0" smtClean="0">
                <a:solidFill>
                  <a:srgbClr val="FF0000"/>
                </a:solidFill>
              </a:rPr>
              <a:t>-</a:t>
            </a:r>
            <a:r>
              <a:rPr lang="en" sz="1200" b="1" dirty="0">
                <a:solidFill>
                  <a:srgbClr val="FF0000"/>
                </a:solidFill>
              </a:rPr>
              <a:t> Prisoner can not withdraw </a:t>
            </a:r>
          </a:p>
          <a:p>
            <a:pPr>
              <a:lnSpc>
                <a:spcPct val="127909"/>
              </a:lnSpc>
            </a:pPr>
            <a:r>
              <a:rPr lang="en" sz="1200" b="1" dirty="0">
                <a:solidFill>
                  <a:srgbClr val="FF0000"/>
                </a:solidFill>
              </a:rPr>
              <a:t>more than 200 barth</a:t>
            </a:r>
            <a:endParaRPr lang="th-TH" sz="1200" b="1" dirty="0">
              <a:solidFill>
                <a:srgbClr val="FF0000"/>
              </a:solidFill>
            </a:endParaRPr>
          </a:p>
        </p:txBody>
      </p:sp>
      <p:pic>
        <p:nvPicPr>
          <p:cNvPr id="8" name="Shape 96"/>
          <p:cNvPicPr preferRelativeResize="0"/>
          <p:nvPr/>
        </p:nvPicPr>
        <p:blipFill rotWithShape="1">
          <a:blip r:embed="rId4">
            <a:alphaModFix/>
          </a:blip>
          <a:srcRect l="8399" t="11227" b="16340"/>
          <a:stretch/>
        </p:blipFill>
        <p:spPr>
          <a:xfrm>
            <a:off x="5580484" y="586776"/>
            <a:ext cx="1584176" cy="2170620"/>
          </a:xfrm>
          <a:prstGeom prst="rect">
            <a:avLst/>
          </a:prstGeom>
          <a:noFill/>
          <a:ln>
            <a:noFill/>
          </a:ln>
        </p:spPr>
      </p:pic>
      <p:sp>
        <p:nvSpPr>
          <p:cNvPr id="7" name="Right Arrow 6"/>
          <p:cNvSpPr/>
          <p:nvPr/>
        </p:nvSpPr>
        <p:spPr>
          <a:xfrm>
            <a:off x="1257095" y="915566"/>
            <a:ext cx="1382769"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ight Arrow 8"/>
          <p:cNvSpPr/>
          <p:nvPr/>
        </p:nvSpPr>
        <p:spPr>
          <a:xfrm>
            <a:off x="3936008" y="915566"/>
            <a:ext cx="12120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TextBox 9"/>
          <p:cNvSpPr txBox="1"/>
          <p:nvPr/>
        </p:nvSpPr>
        <p:spPr>
          <a:xfrm>
            <a:off x="7524328" y="411007"/>
            <a:ext cx="1080120" cy="1046440"/>
          </a:xfrm>
          <a:prstGeom prst="rect">
            <a:avLst/>
          </a:prstGeom>
          <a:noFill/>
        </p:spPr>
        <p:txBody>
          <a:bodyPr wrap="square" rtlCol="0">
            <a:spAutoFit/>
          </a:bodyPr>
          <a:lstStyle/>
          <a:p>
            <a:r>
              <a:rPr lang="en" sz="1200" b="1" dirty="0" smtClean="0">
                <a:solidFill>
                  <a:schemeClr val="tx1"/>
                </a:solidFill>
              </a:rPr>
              <a:t>The </a:t>
            </a:r>
            <a:r>
              <a:rPr lang="en" sz="1200" b="1" dirty="0">
                <a:solidFill>
                  <a:schemeClr val="tx1"/>
                </a:solidFill>
              </a:rPr>
              <a:t>header give the list to officer in store.</a:t>
            </a:r>
          </a:p>
          <a:p>
            <a:endParaRPr lang="th-TH" dirty="0"/>
          </a:p>
        </p:txBody>
      </p:sp>
      <p:pic>
        <p:nvPicPr>
          <p:cNvPr id="12" name="Picture 11" descr="C:\Present\25.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9710" y="2605163"/>
            <a:ext cx="1309355" cy="1227068"/>
          </a:xfrm>
          <a:prstGeom prst="rect">
            <a:avLst/>
          </a:prstGeom>
          <a:noFill/>
          <a:ln>
            <a:noFill/>
          </a:ln>
        </p:spPr>
      </p:pic>
      <p:sp>
        <p:nvSpPr>
          <p:cNvPr id="11" name="Down Arrow 10"/>
          <p:cNvSpPr/>
          <p:nvPr/>
        </p:nvSpPr>
        <p:spPr>
          <a:xfrm>
            <a:off x="7740352" y="1303864"/>
            <a:ext cx="324036" cy="10822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TextBox 12"/>
          <p:cNvSpPr txBox="1"/>
          <p:nvPr/>
        </p:nvSpPr>
        <p:spPr>
          <a:xfrm>
            <a:off x="4932040" y="2870887"/>
            <a:ext cx="2405290" cy="2434897"/>
          </a:xfrm>
          <a:prstGeom prst="rect">
            <a:avLst/>
          </a:prstGeom>
          <a:noFill/>
        </p:spPr>
        <p:txBody>
          <a:bodyPr wrap="square" rtlCol="0">
            <a:spAutoFit/>
          </a:bodyPr>
          <a:lstStyle/>
          <a:p>
            <a:pPr>
              <a:lnSpc>
                <a:spcPct val="127909"/>
              </a:lnSpc>
            </a:pPr>
            <a:r>
              <a:rPr lang="en" sz="1200" b="1" dirty="0" smtClean="0">
                <a:solidFill>
                  <a:srgbClr val="FF0000"/>
                </a:solidFill>
              </a:rPr>
              <a:t>-officer </a:t>
            </a:r>
            <a:r>
              <a:rPr lang="en" sz="1200" b="1" dirty="0">
                <a:solidFill>
                  <a:srgbClr val="FF0000"/>
                </a:solidFill>
              </a:rPr>
              <a:t>check withdrawal form list and do the </a:t>
            </a:r>
          </a:p>
          <a:p>
            <a:pPr>
              <a:lnSpc>
                <a:spcPct val="127909"/>
              </a:lnSpc>
            </a:pPr>
            <a:r>
              <a:rPr lang="en" sz="1200" b="1" dirty="0">
                <a:solidFill>
                  <a:srgbClr val="FF0000"/>
                </a:solidFill>
              </a:rPr>
              <a:t>finacial in the account book of prison</a:t>
            </a:r>
            <a:r>
              <a:rPr lang="en" sz="1200" b="1" dirty="0" smtClean="0">
                <a:solidFill>
                  <a:srgbClr val="FF0000"/>
                </a:solidFill>
              </a:rPr>
              <a:t>.</a:t>
            </a:r>
          </a:p>
          <a:p>
            <a:pPr>
              <a:lnSpc>
                <a:spcPct val="127909"/>
              </a:lnSpc>
            </a:pPr>
            <a:r>
              <a:rPr lang="en" sz="1200" b="1" dirty="0" smtClean="0">
                <a:solidFill>
                  <a:srgbClr val="FF0000"/>
                </a:solidFill>
              </a:rPr>
              <a:t>-officer </a:t>
            </a:r>
            <a:r>
              <a:rPr lang="en" sz="1200" b="1" dirty="0">
                <a:solidFill>
                  <a:srgbClr val="FF0000"/>
                </a:solidFill>
              </a:rPr>
              <a:t>told prison come to get the coupon.</a:t>
            </a:r>
          </a:p>
          <a:p>
            <a:pPr>
              <a:lnSpc>
                <a:spcPct val="127909"/>
              </a:lnSpc>
            </a:pPr>
            <a:r>
              <a:rPr lang="en" sz="1200" b="1" dirty="0">
                <a:solidFill>
                  <a:srgbClr val="FF0000"/>
                </a:solidFill>
              </a:rPr>
              <a:t>and prisoner signature at the account book</a:t>
            </a:r>
            <a:endParaRPr lang="th-TH" sz="1200" b="1" dirty="0">
              <a:solidFill>
                <a:srgbClr val="FF0000"/>
              </a:solidFill>
            </a:endParaRPr>
          </a:p>
          <a:p>
            <a:pPr>
              <a:lnSpc>
                <a:spcPct val="127909"/>
              </a:lnSpc>
            </a:pPr>
            <a:endParaRPr lang="en" sz="1200" b="1" dirty="0">
              <a:solidFill>
                <a:srgbClr val="FF0000"/>
              </a:solidFill>
            </a:endParaRPr>
          </a:p>
          <a:p>
            <a:endParaRPr lang="th-TH" dirty="0"/>
          </a:p>
        </p:txBody>
      </p:sp>
      <p:pic>
        <p:nvPicPr>
          <p:cNvPr id="15" name="Shape 97"/>
          <p:cNvPicPr preferRelativeResize="0"/>
          <p:nvPr/>
        </p:nvPicPr>
        <p:blipFill rotWithShape="1">
          <a:blip r:embed="rId6">
            <a:alphaModFix/>
          </a:blip>
          <a:srcRect l="4333" t="15174" b="33266"/>
          <a:stretch/>
        </p:blipFill>
        <p:spPr>
          <a:xfrm>
            <a:off x="2296980" y="2826562"/>
            <a:ext cx="2434068" cy="2067694"/>
          </a:xfrm>
          <a:prstGeom prst="rect">
            <a:avLst/>
          </a:prstGeom>
          <a:noFill/>
          <a:ln>
            <a:noFill/>
          </a:ln>
        </p:spPr>
      </p:pic>
      <p:pic>
        <p:nvPicPr>
          <p:cNvPr id="17" name="Shape 98"/>
          <p:cNvPicPr preferRelativeResize="0"/>
          <p:nvPr/>
        </p:nvPicPr>
        <p:blipFill rotWithShape="1">
          <a:blip r:embed="rId7">
            <a:alphaModFix/>
          </a:blip>
          <a:srcRect l="15792" t="32017" r="18048" b="53637"/>
          <a:stretch/>
        </p:blipFill>
        <p:spPr>
          <a:xfrm rot="21448090">
            <a:off x="347909" y="3671204"/>
            <a:ext cx="1458677" cy="452261"/>
          </a:xfrm>
          <a:prstGeom prst="rect">
            <a:avLst/>
          </a:prstGeom>
          <a:noFill/>
          <a:ln>
            <a:noFill/>
          </a:ln>
        </p:spPr>
      </p:pic>
      <p:pic>
        <p:nvPicPr>
          <p:cNvPr id="18" name="Shape 100"/>
          <p:cNvPicPr preferRelativeResize="0"/>
          <p:nvPr/>
        </p:nvPicPr>
        <p:blipFill rotWithShape="1">
          <a:blip r:embed="rId8">
            <a:alphaModFix/>
          </a:blip>
          <a:srcRect t="25777" b="52183"/>
          <a:stretch/>
        </p:blipFill>
        <p:spPr>
          <a:xfrm>
            <a:off x="266288" y="3062168"/>
            <a:ext cx="1667755" cy="525540"/>
          </a:xfrm>
          <a:prstGeom prst="rect">
            <a:avLst/>
          </a:prstGeom>
          <a:noFill/>
          <a:ln>
            <a:noFill/>
          </a:ln>
        </p:spPr>
      </p:pic>
      <p:sp>
        <p:nvSpPr>
          <p:cNvPr id="16" name="Up Arrow 15"/>
          <p:cNvSpPr/>
          <p:nvPr/>
        </p:nvSpPr>
        <p:spPr>
          <a:xfrm rot="19003651">
            <a:off x="1665225" y="3904206"/>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Up Arrow 19"/>
          <p:cNvSpPr/>
          <p:nvPr/>
        </p:nvSpPr>
        <p:spPr>
          <a:xfrm>
            <a:off x="747409" y="2059939"/>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TextBox 18"/>
          <p:cNvSpPr txBox="1"/>
          <p:nvPr/>
        </p:nvSpPr>
        <p:spPr>
          <a:xfrm>
            <a:off x="364238" y="4327416"/>
            <a:ext cx="1539699" cy="523220"/>
          </a:xfrm>
          <a:prstGeom prst="rect">
            <a:avLst/>
          </a:prstGeom>
          <a:noFill/>
        </p:spPr>
        <p:txBody>
          <a:bodyPr wrap="square" rtlCol="0">
            <a:spAutoFit/>
          </a:bodyPr>
          <a:lstStyle/>
          <a:p>
            <a:r>
              <a:rPr lang="en-US" dirty="0" smtClean="0"/>
              <a:t>Signature and give coupon</a:t>
            </a:r>
            <a:endParaRPr lang="th-TH" dirty="0"/>
          </a:p>
        </p:txBody>
      </p:sp>
      <p:sp>
        <p:nvSpPr>
          <p:cNvPr id="21" name="Left Arrow 20"/>
          <p:cNvSpPr/>
          <p:nvPr/>
        </p:nvSpPr>
        <p:spPr>
          <a:xfrm>
            <a:off x="7337330" y="4155463"/>
            <a:ext cx="727058" cy="1719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4098" name="Picture 2" descr="D:\SeProject\Present\cross-296507__180.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7095" y="74503"/>
            <a:ext cx="6780604" cy="4623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169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sz="3200" dirty="0" smtClean="0">
                <a:solidFill>
                  <a:schemeClr val="accent3"/>
                </a:solidFill>
              </a:rPr>
              <a:t>Solvethe problem (Coupon withdrawal)</a:t>
            </a:r>
            <a:endParaRPr lang="en" sz="3200"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3267017042"/>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57200" y="150227"/>
            <a:ext cx="8229600" cy="857400"/>
          </a:xfrm>
          <a:prstGeom prst="rect">
            <a:avLst/>
          </a:prstGeom>
        </p:spPr>
        <p:txBody>
          <a:bodyPr lIns="91425" tIns="91425" rIns="91425" bIns="91425" anchor="b" anchorCtr="0">
            <a:noAutofit/>
          </a:bodyPr>
          <a:lstStyle/>
          <a:p>
            <a:pPr>
              <a:spcBef>
                <a:spcPts val="0"/>
              </a:spcBef>
              <a:buNone/>
            </a:pPr>
            <a:r>
              <a:rPr lang="en"/>
              <a:t>Problem</a:t>
            </a:r>
          </a:p>
        </p:txBody>
      </p:sp>
      <p:sp>
        <p:nvSpPr>
          <p:cNvPr id="106" name="Shape 106"/>
          <p:cNvSpPr txBox="1">
            <a:spLocks noGrp="1"/>
          </p:cNvSpPr>
          <p:nvPr>
            <p:ph type="body" idx="1"/>
          </p:nvPr>
        </p:nvSpPr>
        <p:spPr>
          <a:xfrm>
            <a:off x="457200" y="1221525"/>
            <a:ext cx="8229600" cy="3725699"/>
          </a:xfrm>
          <a:prstGeom prst="rect">
            <a:avLst/>
          </a:prstGeom>
        </p:spPr>
        <p:txBody>
          <a:bodyPr lIns="91425" tIns="91425" rIns="91425" bIns="91425" anchor="t" anchorCtr="0">
            <a:noAutofit/>
          </a:bodyPr>
          <a:lstStyle/>
          <a:p>
            <a:pPr>
              <a:spcBef>
                <a:spcPts val="0"/>
              </a:spcBef>
              <a:buNone/>
            </a:pPr>
            <a:endParaRPr sz="1400"/>
          </a:p>
        </p:txBody>
      </p:sp>
      <p:graphicFrame>
        <p:nvGraphicFramePr>
          <p:cNvPr id="107" name="Shape 107"/>
          <p:cNvGraphicFramePr/>
          <p:nvPr/>
        </p:nvGraphicFramePr>
        <p:xfrm>
          <a:off x="1020075" y="1583425"/>
          <a:ext cx="7239000" cy="2346840"/>
        </p:xfrm>
        <a:graphic>
          <a:graphicData uri="http://schemas.openxmlformats.org/drawingml/2006/table">
            <a:tbl>
              <a:tblPr>
                <a:noFill/>
                <a:tableStyleId>{42631EA4-815C-4DDB-BA76-DBBC1BBC8309}</a:tableStyleId>
              </a:tblPr>
              <a:tblGrid>
                <a:gridCol w="3619500"/>
                <a:gridCol w="3619500"/>
              </a:tblGrid>
              <a:tr h="381000">
                <a:tc>
                  <a:txBody>
                    <a:bodyPr/>
                    <a:lstStyle/>
                    <a:p>
                      <a:pPr algn="ctr">
                        <a:spcBef>
                          <a:spcPts val="0"/>
                        </a:spcBef>
                        <a:buNone/>
                      </a:pPr>
                      <a:r>
                        <a:rPr lang="en" dirty="0"/>
                        <a:t>Old System</a:t>
                      </a:r>
                    </a:p>
                  </a:txBody>
                  <a:tcPr marL="91425" marR="91425" marT="91425" marB="91425"/>
                </a:tc>
                <a:tc>
                  <a:txBody>
                    <a:bodyPr/>
                    <a:lstStyle/>
                    <a:p>
                      <a:pPr algn="ctr">
                        <a:spcBef>
                          <a:spcPts val="0"/>
                        </a:spcBef>
                        <a:buNone/>
                      </a:pPr>
                      <a:r>
                        <a:rPr lang="en"/>
                        <a:t>Simply Buy System</a:t>
                      </a:r>
                    </a:p>
                  </a:txBody>
                  <a:tcPr marL="91425" marR="91425" marT="91425" marB="91425"/>
                </a:tc>
              </a:tr>
              <a:tr h="381000">
                <a:tc>
                  <a:txBody>
                    <a:bodyPr/>
                    <a:lstStyle/>
                    <a:p>
                      <a:pPr rtl="0">
                        <a:spcBef>
                          <a:spcPts val="600"/>
                        </a:spcBef>
                        <a:buNone/>
                      </a:pPr>
                      <a:r>
                        <a:rPr lang="en" sz="1000">
                          <a:solidFill>
                            <a:schemeClr val="dk1"/>
                          </a:solidFill>
                        </a:rPr>
                        <a:t>There are withdrawal every day and not more than 200 bath.</a:t>
                      </a:r>
                    </a:p>
                    <a:p>
                      <a:pPr>
                        <a:spcBef>
                          <a:spcPts val="0"/>
                        </a:spcBef>
                        <a:buNone/>
                      </a:pPr>
                      <a:endParaRPr/>
                    </a:p>
                  </a:txBody>
                  <a:tcPr marL="91425" marR="91425" marT="91425" marB="91425"/>
                </a:tc>
                <a:tc>
                  <a:txBody>
                    <a:bodyPr/>
                    <a:lstStyle/>
                    <a:p>
                      <a:pPr rtl="0">
                        <a:spcBef>
                          <a:spcPts val="600"/>
                        </a:spcBef>
                        <a:buNone/>
                      </a:pPr>
                      <a:r>
                        <a:rPr lang="en" sz="1000">
                          <a:solidFill>
                            <a:schemeClr val="dk1"/>
                          </a:solidFill>
                        </a:rPr>
                        <a:t>No need to withdrawal coupon because can buy by his finger.</a:t>
                      </a:r>
                    </a:p>
                    <a:p>
                      <a:pPr>
                        <a:spcBef>
                          <a:spcPts val="0"/>
                        </a:spcBef>
                        <a:buNone/>
                      </a:pPr>
                      <a:endParaRPr/>
                    </a:p>
                  </a:txBody>
                  <a:tcPr marL="91425" marR="91425" marT="91425" marB="91425"/>
                </a:tc>
              </a:tr>
              <a:tr h="381000">
                <a:tc>
                  <a:txBody>
                    <a:bodyPr/>
                    <a:lstStyle/>
                    <a:p>
                      <a:pPr rtl="0">
                        <a:spcBef>
                          <a:spcPts val="600"/>
                        </a:spcBef>
                        <a:buNone/>
                      </a:pPr>
                      <a:r>
                        <a:rPr lang="en" sz="1000">
                          <a:solidFill>
                            <a:schemeClr val="dk1"/>
                          </a:solidFill>
                        </a:rPr>
                        <a:t>Must check that prison have credit enough and check the require not more than  200 bath.</a:t>
                      </a:r>
                    </a:p>
                    <a:p>
                      <a:pPr>
                        <a:spcBef>
                          <a:spcPts val="0"/>
                        </a:spcBef>
                        <a:buNone/>
                      </a:pPr>
                      <a:endParaRPr/>
                    </a:p>
                  </a:txBody>
                  <a:tcPr marL="91425" marR="91425" marT="91425" marB="91425"/>
                </a:tc>
                <a:tc>
                  <a:txBody>
                    <a:bodyPr/>
                    <a:lstStyle/>
                    <a:p>
                      <a:pPr>
                        <a:spcBef>
                          <a:spcPts val="0"/>
                        </a:spcBef>
                        <a:buNone/>
                      </a:pPr>
                      <a:r>
                        <a:rPr lang="en" sz="1000">
                          <a:solidFill>
                            <a:schemeClr val="dk1"/>
                          </a:solidFill>
                        </a:rPr>
                        <a:t>Prison can buy product just 200 baht per day.</a:t>
                      </a:r>
                    </a:p>
                  </a:txBody>
                  <a:tcPr marL="91425" marR="91425" marT="91425" marB="91425"/>
                </a:tc>
              </a:tr>
              <a:tr h="381000">
                <a:tc>
                  <a:txBody>
                    <a:bodyPr/>
                    <a:lstStyle/>
                    <a:p>
                      <a:pPr rtl="0">
                        <a:spcBef>
                          <a:spcPts val="600"/>
                        </a:spcBef>
                        <a:buNone/>
                      </a:pPr>
                      <a:r>
                        <a:rPr lang="en" sz="1000">
                          <a:solidFill>
                            <a:schemeClr val="dk1"/>
                          </a:solidFill>
                        </a:rPr>
                        <a:t>Officer must check about require and account book that enough of noot.</a:t>
                      </a:r>
                    </a:p>
                    <a:p>
                      <a:pPr>
                        <a:spcBef>
                          <a:spcPts val="0"/>
                        </a:spcBef>
                        <a:buNone/>
                      </a:pPr>
                      <a:endParaRPr/>
                    </a:p>
                  </a:txBody>
                  <a:tcPr marL="91425" marR="91425" marT="91425" marB="91425"/>
                </a:tc>
                <a:tc>
                  <a:txBody>
                    <a:bodyPr/>
                    <a:lstStyle/>
                    <a:p>
                      <a:pPr>
                        <a:spcBef>
                          <a:spcPts val="0"/>
                        </a:spcBef>
                        <a:buNone/>
                      </a:pPr>
                      <a:r>
                        <a:rPr lang="en" sz="1000" dirty="0">
                          <a:solidFill>
                            <a:schemeClr val="dk1"/>
                          </a:solidFill>
                        </a:rPr>
                        <a:t>the prisoner account will get in system. (database of prisoner)</a:t>
                      </a:r>
                    </a:p>
                  </a:txBody>
                  <a:tcPr marL="91425" marR="91425" marT="91425" marB="91425"/>
                </a:tc>
              </a:tr>
            </a:tbl>
          </a:graphicData>
        </a:graphic>
      </p:graphicFrame>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Problem(Con.)</a:t>
            </a:r>
          </a:p>
        </p:txBody>
      </p:sp>
      <p:sp>
        <p:nvSpPr>
          <p:cNvPr id="113" name="Shape 113"/>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000"/>
          </a:p>
          <a:p>
            <a:pPr rtl="0">
              <a:spcBef>
                <a:spcPts val="0"/>
              </a:spcBef>
              <a:buNone/>
            </a:pPr>
            <a:endParaRPr sz="1000"/>
          </a:p>
          <a:p>
            <a:pPr rtl="0">
              <a:spcBef>
                <a:spcPts val="0"/>
              </a:spcBef>
              <a:buNone/>
            </a:pPr>
            <a:endParaRPr sz="1100"/>
          </a:p>
          <a:p>
            <a:pPr rtl="0">
              <a:spcBef>
                <a:spcPts val="0"/>
              </a:spcBef>
              <a:buNone/>
            </a:pPr>
            <a:endParaRPr sz="1400"/>
          </a:p>
          <a:p>
            <a:pPr>
              <a:spcBef>
                <a:spcPts val="0"/>
              </a:spcBef>
              <a:buNone/>
            </a:pPr>
            <a:endParaRPr/>
          </a:p>
        </p:txBody>
      </p:sp>
      <p:graphicFrame>
        <p:nvGraphicFramePr>
          <p:cNvPr id="114" name="Shape 114"/>
          <p:cNvGraphicFramePr/>
          <p:nvPr/>
        </p:nvGraphicFramePr>
        <p:xfrm>
          <a:off x="792075" y="1665000"/>
          <a:ext cx="7239000" cy="777210"/>
        </p:xfrm>
        <a:graphic>
          <a:graphicData uri="http://schemas.openxmlformats.org/drawingml/2006/table">
            <a:tbl>
              <a:tblPr>
                <a:noFill/>
                <a:tableStyleId>{8FDAB7F1-FC92-4AC2-80AC-2699CCF32EC6}</a:tableStyleId>
              </a:tblPr>
              <a:tblGrid>
                <a:gridCol w="3619500"/>
                <a:gridCol w="3619500"/>
              </a:tblGrid>
              <a:tr h="381000">
                <a:tc>
                  <a:txBody>
                    <a:bodyPr/>
                    <a:lstStyle/>
                    <a:p>
                      <a:pPr algn="ctr">
                        <a:spcBef>
                          <a:spcPts val="0"/>
                        </a:spcBef>
                        <a:buNone/>
                      </a:pPr>
                      <a:r>
                        <a:rPr lang="en"/>
                        <a:t>Old System</a:t>
                      </a:r>
                    </a:p>
                  </a:txBody>
                  <a:tcPr marL="91425" marR="91425" marT="91425" marB="91425"/>
                </a:tc>
                <a:tc>
                  <a:txBody>
                    <a:bodyPr/>
                    <a:lstStyle/>
                    <a:p>
                      <a:pPr algn="ctr" rtl="0">
                        <a:spcBef>
                          <a:spcPts val="0"/>
                        </a:spcBef>
                        <a:buNone/>
                      </a:pPr>
                      <a:r>
                        <a:rPr lang="en"/>
                        <a:t>Simply Buy System</a:t>
                      </a:r>
                    </a:p>
                  </a:txBody>
                  <a:tcPr marL="91425" marR="91425" marT="91425" marB="91425"/>
                </a:tc>
              </a:tr>
              <a:tr h="381000">
                <a:tc>
                  <a:txBody>
                    <a:bodyPr/>
                    <a:lstStyle/>
                    <a:p>
                      <a:pPr>
                        <a:spcBef>
                          <a:spcPts val="0"/>
                        </a:spcBef>
                        <a:buNone/>
                      </a:pPr>
                      <a:r>
                        <a:rPr lang="en" sz="1000">
                          <a:solidFill>
                            <a:schemeClr val="dk1"/>
                          </a:solidFill>
                        </a:rPr>
                        <a:t>officer must give coupon to prisoner and do prison account.</a:t>
                      </a:r>
                    </a:p>
                  </a:txBody>
                  <a:tcPr marL="91425" marR="91425" marT="91425" marB="91425"/>
                </a:tc>
                <a:tc>
                  <a:txBody>
                    <a:bodyPr/>
                    <a:lstStyle/>
                    <a:p>
                      <a:pPr>
                        <a:spcBef>
                          <a:spcPts val="0"/>
                        </a:spcBef>
                        <a:buNone/>
                      </a:pPr>
                      <a:r>
                        <a:rPr lang="en" sz="1000">
                          <a:solidFill>
                            <a:schemeClr val="dk1"/>
                          </a:solidFill>
                        </a:rPr>
                        <a:t>There are prisoner account in the system.</a:t>
                      </a:r>
                    </a:p>
                  </a:txBody>
                  <a:tcPr marL="91425" marR="91425" marT="91425" marB="91425"/>
                </a:tc>
              </a:tr>
            </a:tbl>
          </a:graphicData>
        </a:graphic>
      </p:graphicFrame>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sz="3200">
                <a:solidFill>
                  <a:srgbClr val="FFC000"/>
                </a:solidFill>
              </a:rPr>
              <a:t>What is the motivation of the project</a:t>
            </a:r>
          </a:p>
        </p:txBody>
      </p:sp>
      <p:sp>
        <p:nvSpPr>
          <p:cNvPr id="48" name="Shape 48"/>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indent="457200" algn="just" rtl="0">
              <a:lnSpc>
                <a:spcPct val="115000"/>
              </a:lnSpc>
              <a:spcBef>
                <a:spcPts val="0"/>
              </a:spcBef>
              <a:buNone/>
            </a:pPr>
            <a:r>
              <a:rPr lang="en" sz="1800"/>
              <a:t>	</a:t>
            </a:r>
            <a:r>
              <a:rPr lang="en" sz="1900">
                <a:solidFill>
                  <a:srgbClr val="000000"/>
                </a:solidFill>
              </a:rPr>
              <a:t>The target of project that we are interested is prisoners who could not carry the cash cannot pay by ATM, Of course, which includes credit card. The system that the prison use is the coupon system is made up through account passbook that there are complex, multi-step processes, such as depositing, withdrawal in the book account. All of them that writing by hand and each step there are complexly and must use more time. We observe this issue, and we think our project Simply BUY is very beneficial to this organization. Simply BUY will reduce the complexity of the old system, reduce human error and increase comfort in manage account prisoners. According to the concept of Simply BUY "Simply BUY easy to sell. Simply to buy".</a:t>
            </a:r>
          </a:p>
          <a:p>
            <a:pPr indent="457200">
              <a:spcBef>
                <a:spcPts val="0"/>
              </a:spcBef>
              <a:buNone/>
            </a:pPr>
            <a:endParaRPr sz="1800"/>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sz="4800"/>
              <a:t>Depositing</a:t>
            </a:r>
          </a:p>
          <a:p>
            <a:pPr algn="ctr">
              <a:spcBef>
                <a:spcPts val="0"/>
              </a:spcBef>
              <a:buNone/>
            </a:pPr>
            <a:r>
              <a:rPr lang="en" sz="4800"/>
              <a:t>(deposit into account).</a:t>
            </a:r>
          </a:p>
        </p:txBody>
      </p:sp>
      <p:sp>
        <p:nvSpPr>
          <p:cNvPr id="120" name="Shape 12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spcBef>
                <a:spcPts val="0"/>
              </a:spcBef>
              <a:buNone/>
            </a:pPr>
            <a:r>
              <a:rPr lang="en"/>
              <a:t>Deposit (bringing money into account).</a:t>
            </a:r>
          </a:p>
        </p:txBody>
      </p:sp>
    </p:spTree>
    <p:extLst>
      <p:ext uri="{BB962C8B-B14F-4D97-AF65-F5344CB8AC3E}">
        <p14:creationId xmlns:p14="http://schemas.microsoft.com/office/powerpoint/2010/main" val="1681506052"/>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9" descr="Description: C:\Present\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034" y="2053636"/>
            <a:ext cx="1760916" cy="132093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37" descr="Description: C:\Present\money-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58" y="412750"/>
            <a:ext cx="1094142" cy="936943"/>
          </a:xfrm>
          <a:prstGeom prst="rect">
            <a:avLst/>
          </a:prstGeom>
          <a:noFill/>
          <a:extLst>
            <a:ext uri="{909E8E84-426E-40DD-AFC4-6F175D3DCCD1}">
              <a14:hiddenFill xmlns:a14="http://schemas.microsoft.com/office/drawing/2010/main">
                <a:solidFill>
                  <a:srgbClr val="FFFFFF"/>
                </a:solidFill>
              </a14:hiddenFill>
            </a:ext>
          </a:extLst>
        </p:spPr>
      </p:pic>
      <p:pic>
        <p:nvPicPr>
          <p:cNvPr id="3091" name="Picture 38" descr="Description: C:\Present\spd_20080413151012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834" y="3057926"/>
            <a:ext cx="849313" cy="84931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40" descr="Description: C:\Present\7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0150" y="372427"/>
            <a:ext cx="1376362" cy="10175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36361" y="2551498"/>
            <a:ext cx="2005826" cy="331333"/>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2200">
                <a:effectLst/>
                <a:ea typeface="Calibri"/>
                <a:cs typeface="Cordia New"/>
              </a:rPr>
              <a:t>10,000</a:t>
            </a:r>
            <a:endParaRPr lang="en-US" sz="1100">
              <a:effectLst/>
              <a:ea typeface="Calibri"/>
              <a:cs typeface="Cordia New"/>
            </a:endParaRPr>
          </a:p>
        </p:txBody>
      </p:sp>
      <p:sp>
        <p:nvSpPr>
          <p:cNvPr id="8" name="Rectangle 7"/>
          <p:cNvSpPr/>
          <p:nvPr/>
        </p:nvSpPr>
        <p:spPr>
          <a:xfrm>
            <a:off x="7452320" y="2551498"/>
            <a:ext cx="437414" cy="400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2600" dirty="0">
                <a:effectLst/>
                <a:ea typeface="Calibri"/>
                <a:cs typeface="Cordia New"/>
              </a:rPr>
              <a:t>+</a:t>
            </a:r>
            <a:endParaRPr lang="en-US" sz="1100" dirty="0">
              <a:effectLst/>
              <a:ea typeface="Calibri"/>
              <a:cs typeface="Cordia New"/>
            </a:endParaRPr>
          </a:p>
        </p:txBody>
      </p:sp>
      <p:pic>
        <p:nvPicPr>
          <p:cNvPr id="3081" name="Picture 47" descr="Description: C:\Present\cat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9522" y="2956667"/>
            <a:ext cx="3425825" cy="2062163"/>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a:off x="1671955" y="661670"/>
            <a:ext cx="798195"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1" name="Right Arrow 10"/>
          <p:cNvSpPr/>
          <p:nvPr/>
        </p:nvSpPr>
        <p:spPr>
          <a:xfrm rot="5400000">
            <a:off x="2748496" y="1585853"/>
            <a:ext cx="645993" cy="173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2" name="Right Arrow 11"/>
          <p:cNvSpPr/>
          <p:nvPr/>
        </p:nvSpPr>
        <p:spPr>
          <a:xfrm>
            <a:off x="4121150" y="2625362"/>
            <a:ext cx="1120140"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3" name="Down Arrow 12"/>
          <p:cNvSpPr/>
          <p:nvPr/>
        </p:nvSpPr>
        <p:spPr>
          <a:xfrm rot="3637069">
            <a:off x="6219502" y="2068191"/>
            <a:ext cx="192306" cy="250064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3087" name="Picture 53" descr="Description: C:\Present\d39iu.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262" y="3640296"/>
            <a:ext cx="1406492" cy="1192258"/>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671955" y="4353650"/>
            <a:ext cx="1486376" cy="173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6" name="Right Arrow 15"/>
          <p:cNvSpPr/>
          <p:nvPr/>
        </p:nvSpPr>
        <p:spPr>
          <a:xfrm rot="15829743">
            <a:off x="282354" y="2114576"/>
            <a:ext cx="1512613" cy="190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3078" name="Picture 56" descr="Description: C:\Present\นักโทษหญิง.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9147" y="3488607"/>
            <a:ext cx="582230" cy="1414463"/>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p:cNvSpPr/>
          <p:nvPr/>
        </p:nvSpPr>
        <p:spPr>
          <a:xfrm rot="7956566">
            <a:off x="1158688" y="3679486"/>
            <a:ext cx="1130061" cy="168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9" name="Text Box 356"/>
          <p:cNvSpPr txBox="1"/>
          <p:nvPr/>
        </p:nvSpPr>
        <p:spPr>
          <a:xfrm>
            <a:off x="4101377" y="685800"/>
            <a:ext cx="4013835" cy="1728198"/>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400" dirty="0">
                <a:effectLst/>
                <a:ea typeface="Calibri"/>
                <a:cs typeface="Cordia New"/>
              </a:rPr>
              <a:t>-Family deposit to prisoner by give money to officer at the counter.</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make 3 bills for depositor, prisoner and get one in office for used as evidence.</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increase credit for that prisoner.</a:t>
            </a:r>
            <a:endParaRPr lang="en-US" sz="1100" dirty="0">
              <a:effectLst/>
              <a:ea typeface="Calibri"/>
              <a:cs typeface="Cordia New"/>
            </a:endParaRPr>
          </a:p>
        </p:txBody>
      </p:sp>
      <p:sp>
        <p:nvSpPr>
          <p:cNvPr id="20" name="Rectangle 19"/>
          <p:cNvSpPr/>
          <p:nvPr/>
        </p:nvSpPr>
        <p:spPr>
          <a:xfrm>
            <a:off x="7277012" y="123507"/>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Deposit</a:t>
            </a:r>
            <a:endParaRPr lang="en-US" sz="1100">
              <a:effectLst/>
              <a:ea typeface="Calibri"/>
              <a:cs typeface="Cordia New"/>
            </a:endParaRPr>
          </a:p>
        </p:txBody>
      </p:sp>
      <p:sp>
        <p:nvSpPr>
          <p:cNvPr id="2"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h-TH"/>
          </a:p>
        </p:txBody>
      </p:sp>
      <p:sp>
        <p:nvSpPr>
          <p:cNvPr id="3" name="Rectangle 26"/>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ngsana New" pitchFamily="18" charset="-34"/>
              </a:rPr>
              <a:t/>
            </a:r>
            <a:br>
              <a:rPr kumimoji="0" lang="en-US" sz="800" b="0" i="0" u="none" strike="noStrike" cap="none" normalizeH="0" baseline="0" smtClean="0">
                <a:ln>
                  <a:noFill/>
                </a:ln>
                <a:solidFill>
                  <a:schemeClr val="tx1"/>
                </a:solidFill>
                <a:effectLst/>
                <a:latin typeface="Arial" pitchFamily="34" charset="0"/>
                <a:cs typeface="Angsana New" pitchFamily="18" charset="-34"/>
              </a:rPr>
            </a:b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4" name="Rectangle 27"/>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24" name="TextBox 23"/>
          <p:cNvSpPr txBox="1"/>
          <p:nvPr/>
        </p:nvSpPr>
        <p:spPr>
          <a:xfrm>
            <a:off x="2916374" y="4678665"/>
            <a:ext cx="890406" cy="307777"/>
          </a:xfrm>
          <a:prstGeom prst="rect">
            <a:avLst/>
          </a:prstGeom>
          <a:noFill/>
        </p:spPr>
        <p:txBody>
          <a:bodyPr wrap="square" rtlCol="0">
            <a:spAutoFit/>
          </a:bodyPr>
          <a:lstStyle/>
          <a:p>
            <a:r>
              <a:rPr lang="en-US" dirty="0" smtClean="0"/>
              <a:t>Prisoner</a:t>
            </a:r>
            <a:endParaRPr lang="th-TH" dirty="0"/>
          </a:p>
        </p:txBody>
      </p:sp>
      <p:sp useBgFill="1">
        <p:nvSpPr>
          <p:cNvPr id="25" name="TextBox 24"/>
          <p:cNvSpPr txBox="1"/>
          <p:nvPr/>
        </p:nvSpPr>
        <p:spPr>
          <a:xfrm>
            <a:off x="1978422" y="2060758"/>
            <a:ext cx="890406" cy="307777"/>
          </a:xfrm>
          <a:prstGeom prst="rect">
            <a:avLst/>
          </a:prstGeom>
          <a:effectLst>
            <a:glow rad="127000">
              <a:schemeClr val="bg1"/>
            </a:glow>
          </a:effectLst>
        </p:spPr>
        <p:txBody>
          <a:bodyPr wrap="square" rtlCol="0">
            <a:spAutoFit/>
          </a:bodyPr>
          <a:lstStyle/>
          <a:p>
            <a:r>
              <a:rPr lang="en-US" dirty="0" smtClean="0">
                <a:solidFill>
                  <a:schemeClr val="bg1"/>
                </a:solidFill>
              </a:rPr>
              <a:t>Officer</a:t>
            </a:r>
            <a:endParaRPr lang="th-TH" dirty="0">
              <a:solidFill>
                <a:schemeClr val="bg1"/>
              </a:solidFill>
            </a:endParaRPr>
          </a:p>
        </p:txBody>
      </p:sp>
      <p:sp>
        <p:nvSpPr>
          <p:cNvPr id="26" name="TextBox 25"/>
          <p:cNvSpPr txBox="1"/>
          <p:nvPr/>
        </p:nvSpPr>
        <p:spPr>
          <a:xfrm>
            <a:off x="1180646" y="1396010"/>
            <a:ext cx="890406" cy="307777"/>
          </a:xfrm>
          <a:prstGeom prst="rect">
            <a:avLst/>
          </a:prstGeom>
          <a:noFill/>
        </p:spPr>
        <p:txBody>
          <a:bodyPr wrap="square" rtlCol="0">
            <a:spAutoFit/>
          </a:bodyPr>
          <a:lstStyle/>
          <a:p>
            <a:r>
              <a:rPr lang="en-US" dirty="0" smtClean="0"/>
              <a:t>Family</a:t>
            </a:r>
            <a:endParaRPr lang="th-TH" dirty="0"/>
          </a:p>
        </p:txBody>
      </p:sp>
      <p:sp>
        <p:nvSpPr>
          <p:cNvPr id="27" name="TextBox 26"/>
          <p:cNvSpPr txBox="1"/>
          <p:nvPr/>
        </p:nvSpPr>
        <p:spPr>
          <a:xfrm>
            <a:off x="3681594" y="303311"/>
            <a:ext cx="1322454" cy="307777"/>
          </a:xfrm>
          <a:prstGeom prst="rect">
            <a:avLst/>
          </a:prstGeom>
          <a:noFill/>
        </p:spPr>
        <p:txBody>
          <a:bodyPr wrap="square" rtlCol="0">
            <a:spAutoFit/>
          </a:bodyPr>
          <a:lstStyle/>
          <a:p>
            <a:r>
              <a:rPr lang="en-US" dirty="0" smtClean="0"/>
              <a:t>Cash money</a:t>
            </a:r>
            <a:endParaRPr lang="th-TH" dirty="0"/>
          </a:p>
        </p:txBody>
      </p:sp>
      <p:sp>
        <p:nvSpPr>
          <p:cNvPr id="28" name="TextBox 27"/>
          <p:cNvSpPr txBox="1"/>
          <p:nvPr/>
        </p:nvSpPr>
        <p:spPr>
          <a:xfrm>
            <a:off x="417426" y="4595293"/>
            <a:ext cx="890406" cy="307777"/>
          </a:xfrm>
          <a:prstGeom prst="rect">
            <a:avLst/>
          </a:prstGeom>
          <a:noFill/>
        </p:spPr>
        <p:txBody>
          <a:bodyPr wrap="square" rtlCol="0">
            <a:spAutoFit/>
          </a:bodyPr>
          <a:lstStyle/>
          <a:p>
            <a:r>
              <a:rPr lang="en-US" dirty="0" smtClean="0"/>
              <a:t>Bill</a:t>
            </a:r>
            <a:endParaRPr lang="th-TH" dirty="0"/>
          </a:p>
        </p:txBody>
      </p:sp>
    </p:spTree>
    <p:extLst>
      <p:ext uri="{BB962C8B-B14F-4D97-AF65-F5344CB8AC3E}">
        <p14:creationId xmlns:p14="http://schemas.microsoft.com/office/powerpoint/2010/main" val="35351382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dirty="0" smtClean="0">
                <a:solidFill>
                  <a:schemeClr val="accent3"/>
                </a:solidFill>
              </a:rPr>
              <a:t>Solvethe problem (Deposit)</a:t>
            </a:r>
            <a:endParaRPr lang="en"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3971235205"/>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Problem</a:t>
            </a:r>
          </a:p>
        </p:txBody>
      </p:sp>
      <p:sp>
        <p:nvSpPr>
          <p:cNvPr id="135" name="Shape 13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a:spcBef>
                <a:spcPts val="0"/>
              </a:spcBef>
              <a:buNone/>
            </a:pPr>
            <a:r>
              <a:rPr lang="en" sz="1400">
                <a:solidFill>
                  <a:srgbClr val="000000"/>
                </a:solidFill>
              </a:rPr>
              <a:t>.</a:t>
            </a:r>
          </a:p>
        </p:txBody>
      </p:sp>
      <p:graphicFrame>
        <p:nvGraphicFramePr>
          <p:cNvPr id="136" name="Shape 136"/>
          <p:cNvGraphicFramePr/>
          <p:nvPr/>
        </p:nvGraphicFramePr>
        <p:xfrm>
          <a:off x="952500" y="1465625"/>
          <a:ext cx="7239000" cy="1432470"/>
        </p:xfrm>
        <a:graphic>
          <a:graphicData uri="http://schemas.openxmlformats.org/drawingml/2006/table">
            <a:tbl>
              <a:tblPr>
                <a:noFill/>
                <a:tableStyleId>{3B4B11BB-BBE8-4BCB-8DB4-C30B3280719F}</a:tableStyleId>
              </a:tblPr>
              <a:tblGrid>
                <a:gridCol w="3619500"/>
                <a:gridCol w="3619500"/>
              </a:tblGrid>
              <a:tr h="381000">
                <a:tc>
                  <a:txBody>
                    <a:bodyPr/>
                    <a:lstStyle/>
                    <a:p>
                      <a:pPr algn="ctr">
                        <a:spcBef>
                          <a:spcPts val="0"/>
                        </a:spcBef>
                        <a:buNone/>
                      </a:pPr>
                      <a:r>
                        <a:rPr lang="en"/>
                        <a:t>Old System</a:t>
                      </a:r>
                    </a:p>
                  </a:txBody>
                  <a:tcPr marL="91425" marR="91425" marT="91425" marB="91425"/>
                </a:tc>
                <a:tc>
                  <a:txBody>
                    <a:bodyPr/>
                    <a:lstStyle/>
                    <a:p>
                      <a:pPr algn="ctr">
                        <a:spcBef>
                          <a:spcPts val="0"/>
                        </a:spcBef>
                        <a:buNone/>
                      </a:pPr>
                      <a:r>
                        <a:rPr lang="en"/>
                        <a:t>Simply Buy System</a:t>
                      </a:r>
                    </a:p>
                  </a:txBody>
                  <a:tcPr marL="91425" marR="91425" marT="91425" marB="91425"/>
                </a:tc>
              </a:tr>
              <a:tr h="381000">
                <a:tc>
                  <a:txBody>
                    <a:bodyPr/>
                    <a:lstStyle/>
                    <a:p>
                      <a:pPr>
                        <a:spcBef>
                          <a:spcPts val="0"/>
                        </a:spcBef>
                        <a:buNone/>
                      </a:pPr>
                      <a:r>
                        <a:rPr lang="en" sz="1100">
                          <a:solidFill>
                            <a:srgbClr val="141823"/>
                          </a:solidFill>
                        </a:rPr>
                        <a:t>Visiter need to confirm by use personal card copy every time when want to deposit.(Prevent fraud)</a:t>
                      </a:r>
                    </a:p>
                  </a:txBody>
                  <a:tcPr marL="91425" marR="91425" marT="91425" marB="91425"/>
                </a:tc>
                <a:tc>
                  <a:txBody>
                    <a:bodyPr/>
                    <a:lstStyle/>
                    <a:p>
                      <a:pPr>
                        <a:spcBef>
                          <a:spcPts val="0"/>
                        </a:spcBef>
                        <a:buNone/>
                      </a:pPr>
                      <a:r>
                        <a:rPr lang="en" sz="1100">
                          <a:solidFill>
                            <a:srgbClr val="141823"/>
                          </a:solidFill>
                        </a:rPr>
                        <a:t>System will add data of visitor in the system .</a:t>
                      </a:r>
                    </a:p>
                  </a:txBody>
                  <a:tcPr marL="91425" marR="91425" marT="91425" marB="91425"/>
                </a:tc>
              </a:tr>
              <a:tr h="381000">
                <a:tc>
                  <a:txBody>
                    <a:bodyPr/>
                    <a:lstStyle/>
                    <a:p>
                      <a:pPr rtl="0">
                        <a:spcBef>
                          <a:spcPts val="600"/>
                        </a:spcBef>
                        <a:buNone/>
                      </a:pPr>
                      <a:r>
                        <a:rPr lang="en" sz="1100">
                          <a:solidFill>
                            <a:srgbClr val="141823"/>
                          </a:solidFill>
                        </a:rPr>
                        <a:t>.Officer must give the bill and do the prisoner book account.</a:t>
                      </a:r>
                    </a:p>
                  </a:txBody>
                  <a:tcPr marL="91425" marR="91425" marT="91425" marB="91425"/>
                </a:tc>
                <a:tc>
                  <a:txBody>
                    <a:bodyPr/>
                    <a:lstStyle/>
                    <a:p>
                      <a:pPr rtl="0">
                        <a:spcBef>
                          <a:spcPts val="600"/>
                        </a:spcBef>
                        <a:buNone/>
                      </a:pPr>
                      <a:r>
                        <a:rPr lang="en" sz="1100">
                          <a:solidFill>
                            <a:srgbClr val="141823"/>
                          </a:solidFill>
                        </a:rPr>
                        <a:t>.Officer and add credit into the prisoner's account.</a:t>
                      </a:r>
                    </a:p>
                  </a:txBody>
                  <a:tcPr marL="91425" marR="91425" marT="91425" marB="91425"/>
                </a:tc>
              </a:tr>
            </a:tbl>
          </a:graphicData>
        </a:graphic>
      </p:graphicFrame>
    </p:spTree>
    <p:extLst>
      <p:ext uri="{BB962C8B-B14F-4D97-AF65-F5344CB8AC3E}">
        <p14:creationId xmlns:p14="http://schemas.microsoft.com/office/powerpoint/2010/main" val="1273653568"/>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smtClean="0"/>
              <a:t>Whitdrawal</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endParaRPr lang="en" dirty="0"/>
          </a:p>
        </p:txBody>
      </p:sp>
    </p:spTree>
    <p:extLst>
      <p:ext uri="{BB962C8B-B14F-4D97-AF65-F5344CB8AC3E}">
        <p14:creationId xmlns:p14="http://schemas.microsoft.com/office/powerpoint/2010/main" val="4073888718"/>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Present\นักโทษหญิง.gif"/>
          <p:cNvPicPr/>
          <p:nvPr/>
        </p:nvPicPr>
        <p:blipFill>
          <a:blip r:embed="rId2">
            <a:extLst>
              <a:ext uri="{28A0092B-C50C-407E-A947-70E740481C1C}">
                <a14:useLocalDpi xmlns:a14="http://schemas.microsoft.com/office/drawing/2010/main" val="0"/>
              </a:ext>
            </a:extLst>
          </a:blip>
          <a:srcRect/>
          <a:stretch>
            <a:fillRect/>
          </a:stretch>
        </p:blipFill>
        <p:spPr bwMode="auto">
          <a:xfrm>
            <a:off x="467544" y="301686"/>
            <a:ext cx="504056" cy="1368152"/>
          </a:xfrm>
          <a:prstGeom prst="rect">
            <a:avLst/>
          </a:prstGeom>
          <a:noFill/>
          <a:ln>
            <a:noFill/>
          </a:ln>
        </p:spPr>
      </p:pic>
      <p:sp>
        <p:nvSpPr>
          <p:cNvPr id="4" name="Right Arrow 3"/>
          <p:cNvSpPr/>
          <p:nvPr/>
        </p:nvSpPr>
        <p:spPr>
          <a:xfrm rot="2297024">
            <a:off x="978739" y="1055107"/>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5" name="Picture 4" descr="D:\SeProject\Present\n20120830164428_15536.jpg"/>
          <p:cNvPicPr/>
          <p:nvPr/>
        </p:nvPicPr>
        <p:blipFill>
          <a:blip r:embed="rId3">
            <a:extLst>
              <a:ext uri="{28A0092B-C50C-407E-A947-70E740481C1C}">
                <a14:useLocalDpi xmlns:a14="http://schemas.microsoft.com/office/drawing/2010/main" val="0"/>
              </a:ext>
            </a:extLst>
          </a:blip>
          <a:srcRect/>
          <a:stretch>
            <a:fillRect/>
          </a:stretch>
        </p:blipFill>
        <p:spPr bwMode="auto">
          <a:xfrm>
            <a:off x="1897699" y="985762"/>
            <a:ext cx="986413" cy="917934"/>
          </a:xfrm>
          <a:prstGeom prst="rect">
            <a:avLst/>
          </a:prstGeom>
          <a:noFill/>
          <a:ln>
            <a:noFill/>
          </a:ln>
        </p:spPr>
      </p:pic>
      <p:sp>
        <p:nvSpPr>
          <p:cNvPr id="6" name="Right Arrow 5"/>
          <p:cNvSpPr/>
          <p:nvPr/>
        </p:nvSpPr>
        <p:spPr>
          <a:xfrm>
            <a:off x="3129287" y="1571591"/>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 name="Picture 6" descr="C:\Present\25.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8402" y="768151"/>
            <a:ext cx="1538591" cy="1340672"/>
          </a:xfrm>
          <a:prstGeom prst="rect">
            <a:avLst/>
          </a:prstGeom>
          <a:noFill/>
          <a:ln>
            <a:noFill/>
          </a:ln>
        </p:spPr>
      </p:pic>
      <p:pic>
        <p:nvPicPr>
          <p:cNvPr id="8" name="Picture 7" descr="C:\Present\spd_20080413151012_b.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2693" y="1866297"/>
            <a:ext cx="633606" cy="705614"/>
          </a:xfrm>
          <a:prstGeom prst="rect">
            <a:avLst/>
          </a:prstGeom>
          <a:noFill/>
          <a:ln>
            <a:noFill/>
          </a:ln>
        </p:spPr>
      </p:pic>
      <p:sp>
        <p:nvSpPr>
          <p:cNvPr id="9" name="Right Arrow 8"/>
          <p:cNvSpPr/>
          <p:nvPr/>
        </p:nvSpPr>
        <p:spPr>
          <a:xfrm rot="2297024">
            <a:off x="5929511" y="2328882"/>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10" name="Picture 9" descr="C:\Present\cats.jpg"/>
          <p:cNvPicPr/>
          <p:nvPr/>
        </p:nvPicPr>
        <p:blipFill>
          <a:blip r:embed="rId6">
            <a:extLst>
              <a:ext uri="{28A0092B-C50C-407E-A947-70E740481C1C}">
                <a14:useLocalDpi xmlns:a14="http://schemas.microsoft.com/office/drawing/2010/main" val="0"/>
              </a:ext>
            </a:extLst>
          </a:blip>
          <a:srcRect/>
          <a:stretch>
            <a:fillRect/>
          </a:stretch>
        </p:blipFill>
        <p:spPr bwMode="auto">
          <a:xfrm>
            <a:off x="5978922" y="2893956"/>
            <a:ext cx="2600451" cy="1463631"/>
          </a:xfrm>
          <a:prstGeom prst="rect">
            <a:avLst/>
          </a:prstGeom>
          <a:noFill/>
          <a:ln>
            <a:noFill/>
          </a:ln>
        </p:spPr>
      </p:pic>
      <p:pic>
        <p:nvPicPr>
          <p:cNvPr id="11" name="Picture 10" descr="C:\Present\7n.jpg"/>
          <p:cNvPicPr/>
          <p:nvPr/>
        </p:nvPicPr>
        <p:blipFill>
          <a:blip r:embed="rId7">
            <a:extLst>
              <a:ext uri="{28A0092B-C50C-407E-A947-70E740481C1C}">
                <a14:useLocalDpi xmlns:a14="http://schemas.microsoft.com/office/drawing/2010/main" val="0"/>
              </a:ext>
            </a:extLst>
          </a:blip>
          <a:srcRect/>
          <a:stretch>
            <a:fillRect/>
          </a:stretch>
        </p:blipFill>
        <p:spPr bwMode="auto">
          <a:xfrm>
            <a:off x="493765" y="3701911"/>
            <a:ext cx="1376680" cy="1017270"/>
          </a:xfrm>
          <a:prstGeom prst="rect">
            <a:avLst/>
          </a:prstGeom>
          <a:noFill/>
          <a:ln>
            <a:noFill/>
          </a:ln>
        </p:spPr>
      </p:pic>
      <p:pic>
        <p:nvPicPr>
          <p:cNvPr id="512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4958" y="3185149"/>
            <a:ext cx="1896629" cy="1467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ight Arrow 12"/>
          <p:cNvSpPr/>
          <p:nvPr/>
        </p:nvSpPr>
        <p:spPr>
          <a:xfrm rot="10800000">
            <a:off x="4851350" y="3258282"/>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4" name="Right Arrow 13"/>
          <p:cNvSpPr/>
          <p:nvPr/>
        </p:nvSpPr>
        <p:spPr>
          <a:xfrm rot="10800000">
            <a:off x="1897699" y="3424335"/>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5" name="Right Arrow 14"/>
          <p:cNvSpPr/>
          <p:nvPr/>
        </p:nvSpPr>
        <p:spPr>
          <a:xfrm rot="16033255">
            <a:off x="719572" y="2627516"/>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2" name="TextBox 1"/>
          <p:cNvSpPr txBox="1"/>
          <p:nvPr/>
        </p:nvSpPr>
        <p:spPr>
          <a:xfrm>
            <a:off x="4781586" y="3625771"/>
            <a:ext cx="1197335" cy="1169551"/>
          </a:xfrm>
          <a:prstGeom prst="rect">
            <a:avLst/>
          </a:prstGeom>
          <a:noFill/>
        </p:spPr>
        <p:txBody>
          <a:bodyPr wrap="square" rtlCol="0">
            <a:spAutoFit/>
          </a:bodyPr>
          <a:lstStyle/>
          <a:p>
            <a:r>
              <a:rPr lang="en-US" dirty="0" smtClean="0"/>
              <a:t>End of the day. Officer summary withdrawal for compare.</a:t>
            </a:r>
            <a:endParaRPr lang="th-TH" dirty="0"/>
          </a:p>
        </p:txBody>
      </p:sp>
      <p:sp>
        <p:nvSpPr>
          <p:cNvPr id="12" name="TextBox 11"/>
          <p:cNvSpPr txBox="1"/>
          <p:nvPr/>
        </p:nvSpPr>
        <p:spPr>
          <a:xfrm>
            <a:off x="1435939" y="2424236"/>
            <a:ext cx="904400" cy="738664"/>
          </a:xfrm>
          <a:prstGeom prst="rect">
            <a:avLst/>
          </a:prstGeom>
          <a:noFill/>
        </p:spPr>
        <p:txBody>
          <a:bodyPr wrap="square" rtlCol="0">
            <a:spAutoFit/>
          </a:bodyPr>
          <a:lstStyle/>
          <a:p>
            <a:r>
              <a:rPr lang="en-US" dirty="0" smtClean="0"/>
              <a:t>Give the cash to prisoner</a:t>
            </a:r>
            <a:endParaRPr lang="th-TH" dirty="0"/>
          </a:p>
        </p:txBody>
      </p:sp>
      <p:sp>
        <p:nvSpPr>
          <p:cNvPr id="18" name="TextBox 17"/>
          <p:cNvSpPr txBox="1"/>
          <p:nvPr/>
        </p:nvSpPr>
        <p:spPr>
          <a:xfrm>
            <a:off x="1763688" y="3901889"/>
            <a:ext cx="1121269" cy="523220"/>
          </a:xfrm>
          <a:prstGeom prst="rect">
            <a:avLst/>
          </a:prstGeom>
          <a:noFill/>
        </p:spPr>
        <p:txBody>
          <a:bodyPr wrap="square" rtlCol="0">
            <a:spAutoFit/>
          </a:bodyPr>
          <a:lstStyle/>
          <a:p>
            <a:r>
              <a:rPr lang="en-US" dirty="0" smtClean="0"/>
              <a:t>Withdrawal the cash</a:t>
            </a:r>
            <a:endParaRPr lang="th-TH" dirty="0"/>
          </a:p>
        </p:txBody>
      </p:sp>
      <p:sp>
        <p:nvSpPr>
          <p:cNvPr id="16" name="TextBox 15"/>
          <p:cNvSpPr txBox="1"/>
          <p:nvPr/>
        </p:nvSpPr>
        <p:spPr>
          <a:xfrm>
            <a:off x="2531496" y="807555"/>
            <a:ext cx="1195582" cy="523220"/>
          </a:xfrm>
          <a:prstGeom prst="rect">
            <a:avLst/>
          </a:prstGeom>
          <a:noFill/>
        </p:spPr>
        <p:txBody>
          <a:bodyPr wrap="square" rtlCol="0">
            <a:spAutoFit/>
          </a:bodyPr>
          <a:lstStyle/>
          <a:p>
            <a:r>
              <a:rPr lang="en-US" dirty="0" smtClean="0"/>
              <a:t>Request withdrawal</a:t>
            </a:r>
            <a:endParaRPr lang="th-TH" dirty="0"/>
          </a:p>
        </p:txBody>
      </p:sp>
      <p:sp>
        <p:nvSpPr>
          <p:cNvPr id="17" name="TextBox 16"/>
          <p:cNvSpPr txBox="1"/>
          <p:nvPr/>
        </p:nvSpPr>
        <p:spPr>
          <a:xfrm>
            <a:off x="7524328" y="2494934"/>
            <a:ext cx="1055045" cy="307777"/>
          </a:xfrm>
          <a:prstGeom prst="rect">
            <a:avLst/>
          </a:prstGeom>
          <a:noFill/>
        </p:spPr>
        <p:txBody>
          <a:bodyPr wrap="square" rtlCol="0">
            <a:spAutoFit/>
          </a:bodyPr>
          <a:lstStyle/>
          <a:p>
            <a:r>
              <a:rPr lang="en-US" dirty="0" smtClean="0"/>
              <a:t>Account</a:t>
            </a:r>
            <a:endParaRPr lang="th-TH" dirty="0"/>
          </a:p>
        </p:txBody>
      </p:sp>
      <p:sp>
        <p:nvSpPr>
          <p:cNvPr id="19" name="Rectangle 18"/>
          <p:cNvSpPr/>
          <p:nvPr/>
        </p:nvSpPr>
        <p:spPr>
          <a:xfrm>
            <a:off x="7524328" y="123478"/>
            <a:ext cx="1296144"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Withdrawal</a:t>
            </a:r>
            <a:endParaRPr lang="th-TH" dirty="0"/>
          </a:p>
        </p:txBody>
      </p:sp>
    </p:spTree>
    <p:extLst>
      <p:ext uri="{BB962C8B-B14F-4D97-AF65-F5344CB8AC3E}">
        <p14:creationId xmlns:p14="http://schemas.microsoft.com/office/powerpoint/2010/main" val="16972874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dirty="0" smtClean="0">
                <a:solidFill>
                  <a:schemeClr val="accent3"/>
                </a:solidFill>
              </a:rPr>
              <a:t>Solvethe problem (Whitdrawal)</a:t>
            </a:r>
            <a:endParaRPr lang="en"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lvl="0"/>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4091704034"/>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a:t>Manage </a:t>
            </a:r>
          </a:p>
          <a:p>
            <a:pPr algn="ctr">
              <a:spcBef>
                <a:spcPts val="0"/>
              </a:spcBef>
              <a:buNone/>
            </a:pPr>
            <a:r>
              <a:rPr lang="en" dirty="0"/>
              <a:t>In the </a:t>
            </a:r>
            <a:r>
              <a:rPr lang="en" dirty="0" smtClean="0"/>
              <a:t>store</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The coupon for the balance and stock.</a:t>
            </a:r>
          </a:p>
        </p:txBody>
      </p:sp>
    </p:spTree>
    <p:extLst>
      <p:ext uri="{BB962C8B-B14F-4D97-AF65-F5344CB8AC3E}">
        <p14:creationId xmlns:p14="http://schemas.microsoft.com/office/powerpoint/2010/main" val="3823395452"/>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429172"/>
            <a:ext cx="4136876" cy="3025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652120" y="3435846"/>
            <a:ext cx="3024336" cy="1384995"/>
          </a:xfrm>
          <a:prstGeom prst="rect">
            <a:avLst/>
          </a:prstGeom>
          <a:noFill/>
        </p:spPr>
        <p:txBody>
          <a:bodyPr wrap="square" rtlCol="0">
            <a:spAutoFit/>
          </a:bodyPr>
          <a:lstStyle/>
          <a:p>
            <a:r>
              <a:rPr lang="en-US" b="1" dirty="0" smtClean="0"/>
              <a:t>Manage Stock</a:t>
            </a:r>
          </a:p>
          <a:p>
            <a:r>
              <a:rPr lang="en-US" dirty="0" smtClean="0"/>
              <a:t>-Can add new Product.</a:t>
            </a:r>
          </a:p>
          <a:p>
            <a:r>
              <a:rPr lang="en-US" dirty="0" smtClean="0"/>
              <a:t>-Can delete product</a:t>
            </a:r>
          </a:p>
          <a:p>
            <a:r>
              <a:rPr lang="en-US" dirty="0" smtClean="0"/>
              <a:t>-Can add product when increases product</a:t>
            </a:r>
          </a:p>
          <a:p>
            <a:r>
              <a:rPr lang="en-US" dirty="0" smtClean="0"/>
              <a:t>-Can edit detail of product.  </a:t>
            </a:r>
          </a:p>
        </p:txBody>
      </p:sp>
      <p:sp>
        <p:nvSpPr>
          <p:cNvPr id="5" name="Rectangle 4"/>
          <p:cNvSpPr/>
          <p:nvPr/>
        </p:nvSpPr>
        <p:spPr>
          <a:xfrm>
            <a:off x="7308304" y="123478"/>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Interface Design</a:t>
            </a:r>
            <a:endParaRPr lang="en-US" sz="1100">
              <a:effectLst/>
              <a:ea typeface="Calibri"/>
              <a:cs typeface="Cordia New"/>
            </a:endParaRPr>
          </a:p>
        </p:txBody>
      </p:sp>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52" y="372398"/>
            <a:ext cx="3481039" cy="2559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745" y="3037532"/>
            <a:ext cx="2330252" cy="178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42347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sz="3200" dirty="0" smtClean="0">
                <a:solidFill>
                  <a:schemeClr val="accent3"/>
                </a:solidFill>
              </a:rPr>
              <a:t>Solvethe problem (Management store)</a:t>
            </a:r>
            <a:endParaRPr lang="en" sz="3200"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3474567309"/>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a:t>Process of system(present)</a:t>
            </a:r>
          </a:p>
        </p:txBody>
      </p:sp>
      <p:sp>
        <p:nvSpPr>
          <p:cNvPr id="54" name="Shape 54"/>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Process that prison use in now a day!!</a:t>
            </a:r>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Interface of program</a:t>
            </a:r>
            <a:endParaRPr lang="th-TH" dirty="0"/>
          </a:p>
        </p:txBody>
      </p:sp>
      <p:sp>
        <p:nvSpPr>
          <p:cNvPr id="5" name="Subtitle 4"/>
          <p:cNvSpPr>
            <a:spLocks noGrp="1"/>
          </p:cNvSpPr>
          <p:nvPr>
            <p:ph type="subTitle" idx="1"/>
          </p:nvPr>
        </p:nvSpPr>
        <p:spPr/>
        <p:txBody>
          <a:bodyPr/>
          <a:lstStyle/>
          <a:p>
            <a:endParaRPr lang="th-TH"/>
          </a:p>
        </p:txBody>
      </p:sp>
    </p:spTree>
    <p:extLst>
      <p:ext uri="{BB962C8B-B14F-4D97-AF65-F5344CB8AC3E}">
        <p14:creationId xmlns:p14="http://schemas.microsoft.com/office/powerpoint/2010/main" val="10919429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7494"/>
            <a:ext cx="4727904"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704" y="2370067"/>
            <a:ext cx="4484092" cy="2707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eft Arrow Callout 1"/>
          <p:cNvSpPr/>
          <p:nvPr/>
        </p:nvSpPr>
        <p:spPr>
          <a:xfrm>
            <a:off x="5195448" y="627534"/>
            <a:ext cx="3481008" cy="1584176"/>
          </a:xfrm>
          <a:prstGeom prst="leftArrowCallout">
            <a:avLst>
              <a:gd name="adj1" fmla="val 21793"/>
              <a:gd name="adj2" fmla="val 22595"/>
              <a:gd name="adj3" fmla="val 25000"/>
              <a:gd name="adj4" fmla="val 85528"/>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-Can see detail of all member</a:t>
            </a:r>
          </a:p>
          <a:p>
            <a:pPr algn="ctr"/>
            <a:r>
              <a:rPr lang="en-US" dirty="0" smtClean="0"/>
              <a:t>-Can Add new member</a:t>
            </a:r>
          </a:p>
          <a:p>
            <a:pPr algn="ctr"/>
            <a:r>
              <a:rPr lang="en-US" dirty="0" smtClean="0"/>
              <a:t>-Can remove or edit member</a:t>
            </a:r>
          </a:p>
          <a:p>
            <a:pPr algn="ctr"/>
            <a:r>
              <a:rPr lang="en-US" dirty="0" smtClean="0"/>
              <a:t>-Can Search for see each member</a:t>
            </a:r>
            <a:endParaRPr lang="th-TH" dirty="0"/>
          </a:p>
        </p:txBody>
      </p:sp>
      <p:sp>
        <p:nvSpPr>
          <p:cNvPr id="3" name="Right Arrow Callout 2"/>
          <p:cNvSpPr/>
          <p:nvPr/>
        </p:nvSpPr>
        <p:spPr>
          <a:xfrm>
            <a:off x="611560" y="3723878"/>
            <a:ext cx="3801144" cy="1152128"/>
          </a:xfrm>
          <a:prstGeom prst="rightArrowCallout">
            <a:avLst>
              <a:gd name="adj1" fmla="val 25000"/>
              <a:gd name="adj2" fmla="val 25000"/>
              <a:gd name="adj3" fmla="val 25000"/>
              <a:gd name="adj4" fmla="val 8636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-Can Add or edit information</a:t>
            </a:r>
            <a:endParaRPr lang="th-TH" dirty="0"/>
          </a:p>
        </p:txBody>
      </p:sp>
      <p:sp>
        <p:nvSpPr>
          <p:cNvPr id="6" name="Rectangle 5"/>
          <p:cNvSpPr/>
          <p:nvPr/>
        </p:nvSpPr>
        <p:spPr>
          <a:xfrm>
            <a:off x="7308304" y="123478"/>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dirty="0">
                <a:effectLst/>
                <a:ea typeface="Calibri"/>
                <a:cs typeface="Cordia New"/>
              </a:rPr>
              <a:t>Interface Design</a:t>
            </a:r>
            <a:endParaRPr lang="en-US" sz="1100" dirty="0">
              <a:effectLst/>
              <a:ea typeface="Calibri"/>
              <a:cs typeface="Cordia New"/>
            </a:endParaRPr>
          </a:p>
        </p:txBody>
      </p:sp>
    </p:spTree>
    <p:extLst>
      <p:ext uri="{BB962C8B-B14F-4D97-AF65-F5344CB8AC3E}">
        <p14:creationId xmlns:p14="http://schemas.microsoft.com/office/powerpoint/2010/main" val="35939758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473" y="555526"/>
            <a:ext cx="8496944" cy="335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Up Arrow Callout 1"/>
          <p:cNvSpPr/>
          <p:nvPr/>
        </p:nvSpPr>
        <p:spPr>
          <a:xfrm>
            <a:off x="899592" y="3900785"/>
            <a:ext cx="2448272" cy="1041995"/>
          </a:xfrm>
          <a:prstGeom prst="upArrowCallout">
            <a:avLst>
              <a:gd name="adj1" fmla="val 25000"/>
              <a:gd name="adj2" fmla="val 25000"/>
              <a:gd name="adj3" fmla="val 25000"/>
              <a:gd name="adj4" fmla="val 690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list that prisoner sell will show in here It can calculate total.</a:t>
            </a:r>
            <a:endParaRPr lang="th-TH" dirty="0"/>
          </a:p>
        </p:txBody>
      </p:sp>
      <p:sp>
        <p:nvSpPr>
          <p:cNvPr id="4" name="Up Arrow Callout 3"/>
          <p:cNvSpPr/>
          <p:nvPr/>
        </p:nvSpPr>
        <p:spPr>
          <a:xfrm>
            <a:off x="5796136" y="3900784"/>
            <a:ext cx="2448272" cy="1041995"/>
          </a:xfrm>
          <a:prstGeom prst="upArrowCallout">
            <a:avLst>
              <a:gd name="adj1" fmla="val 25000"/>
              <a:gd name="adj2" fmla="val 25000"/>
              <a:gd name="adj3" fmla="val 25000"/>
              <a:gd name="adj4" fmla="val 690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pick product for add to the list.</a:t>
            </a:r>
            <a:endParaRPr lang="th-TH" dirty="0"/>
          </a:p>
        </p:txBody>
      </p:sp>
    </p:spTree>
    <p:extLst>
      <p:ext uri="{BB962C8B-B14F-4D97-AF65-F5344CB8AC3E}">
        <p14:creationId xmlns:p14="http://schemas.microsoft.com/office/powerpoint/2010/main" val="33933951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3478"/>
            <a:ext cx="4464496" cy="3278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eft Arrow Callout 1"/>
          <p:cNvSpPr/>
          <p:nvPr/>
        </p:nvSpPr>
        <p:spPr>
          <a:xfrm>
            <a:off x="5148064" y="339502"/>
            <a:ext cx="3168352" cy="1008112"/>
          </a:xfrm>
          <a:prstGeom prst="leftArrowCallout">
            <a:avLst>
              <a:gd name="adj1" fmla="val 25000"/>
              <a:gd name="adj2" fmla="val 25000"/>
              <a:gd name="adj3" fmla="val 25000"/>
              <a:gd name="adj4" fmla="val 878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Show report about dealing of the day we can see history.</a:t>
            </a:r>
          </a:p>
          <a:p>
            <a:pPr algn="ctr"/>
            <a:r>
              <a:rPr lang="en-US" dirty="0" smtClean="0"/>
              <a:t>Can search the list that we want to see.</a:t>
            </a:r>
            <a:endParaRPr lang="th-TH" dirty="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563638"/>
            <a:ext cx="4237112" cy="3402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Arrow Callout 2"/>
          <p:cNvSpPr/>
          <p:nvPr/>
        </p:nvSpPr>
        <p:spPr>
          <a:xfrm>
            <a:off x="323528" y="3507854"/>
            <a:ext cx="3816424" cy="1296144"/>
          </a:xfrm>
          <a:prstGeom prst="rightArrowCallout">
            <a:avLst>
              <a:gd name="adj1" fmla="val 25000"/>
              <a:gd name="adj2" fmla="val 25000"/>
              <a:gd name="adj3" fmla="val 25000"/>
              <a:gd name="adj4" fmla="val 839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Officer must report of the day for compare the money that import or export from the system</a:t>
            </a:r>
            <a:endParaRPr lang="th-TH" dirty="0"/>
          </a:p>
        </p:txBody>
      </p:sp>
    </p:spTree>
    <p:extLst>
      <p:ext uri="{BB962C8B-B14F-4D97-AF65-F5344CB8AC3E}">
        <p14:creationId xmlns:p14="http://schemas.microsoft.com/office/powerpoint/2010/main" val="35939758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95052"/>
            <a:ext cx="4981575"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eft Arrow Callout 1"/>
          <p:cNvSpPr/>
          <p:nvPr/>
        </p:nvSpPr>
        <p:spPr>
          <a:xfrm>
            <a:off x="5377111" y="843558"/>
            <a:ext cx="3299345" cy="3528392"/>
          </a:xfrm>
          <a:prstGeom prst="leftArrowCallout">
            <a:avLst>
              <a:gd name="adj1" fmla="val 25000"/>
              <a:gd name="adj2" fmla="val 23845"/>
              <a:gd name="adj3" fmla="val 16147"/>
              <a:gd name="adj4" fmla="val 775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see the list of admin </a:t>
            </a:r>
          </a:p>
          <a:p>
            <a:pPr algn="ctr"/>
            <a:r>
              <a:rPr lang="en-US" dirty="0" smtClean="0"/>
              <a:t>-Can  band </a:t>
            </a:r>
            <a:r>
              <a:rPr lang="en-US" dirty="0"/>
              <a:t>admin that Suspected wrongdoing </a:t>
            </a:r>
            <a:r>
              <a:rPr lang="en-US" dirty="0" smtClean="0"/>
              <a:t>to the black list.</a:t>
            </a:r>
          </a:p>
          <a:p>
            <a:pPr algn="ctr"/>
            <a:r>
              <a:rPr lang="en-US" dirty="0" smtClean="0"/>
              <a:t>-Can see the black list for delete admin</a:t>
            </a:r>
          </a:p>
          <a:p>
            <a:pPr algn="ctr"/>
            <a:r>
              <a:rPr lang="en-US" dirty="0" smtClean="0"/>
              <a:t>-Can change information such as change password or username.</a:t>
            </a:r>
            <a:endParaRPr lang="th-TH" dirty="0"/>
          </a:p>
        </p:txBody>
      </p:sp>
    </p:spTree>
    <p:extLst>
      <p:ext uri="{BB962C8B-B14F-4D97-AF65-F5344CB8AC3E}">
        <p14:creationId xmlns:p14="http://schemas.microsoft.com/office/powerpoint/2010/main" val="32402291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5486"/>
            <a:ext cx="8208912" cy="4673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00015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Technic Tool </a:t>
            </a:r>
            <a:endParaRPr lang="th-TH" dirty="0"/>
          </a:p>
        </p:txBody>
      </p:sp>
      <p:sp>
        <p:nvSpPr>
          <p:cNvPr id="3" name="Subtitle 2"/>
          <p:cNvSpPr>
            <a:spLocks noGrp="1"/>
          </p:cNvSpPr>
          <p:nvPr>
            <p:ph type="subTitle" idx="1"/>
          </p:nvPr>
        </p:nvSpPr>
        <p:spPr/>
        <p:txBody>
          <a:bodyPr/>
          <a:lstStyle/>
          <a:p>
            <a:endParaRPr lang="th-TH"/>
          </a:p>
        </p:txBody>
      </p:sp>
    </p:spTree>
    <p:extLst>
      <p:ext uri="{BB962C8B-B14F-4D97-AF65-F5344CB8AC3E}">
        <p14:creationId xmlns:p14="http://schemas.microsoft.com/office/powerpoint/2010/main" val="1256495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h-TH" dirty="0" smtClean="0"/>
              <a:t>สามารถไปประ</a:t>
            </a:r>
            <a:r>
              <a:rPr lang="th-TH" dirty="0" err="1" smtClean="0"/>
              <a:t>ยุก</a:t>
            </a:r>
            <a:r>
              <a:rPr lang="th-TH" dirty="0" smtClean="0"/>
              <a:t>พัฒนาไรได้บ้าง</a:t>
            </a:r>
            <a:endParaRPr lang="th-TH" dirty="0"/>
          </a:p>
        </p:txBody>
      </p:sp>
      <p:sp>
        <p:nvSpPr>
          <p:cNvPr id="3" name="Text Placeholder 2"/>
          <p:cNvSpPr>
            <a:spLocks noGrp="1"/>
          </p:cNvSpPr>
          <p:nvPr>
            <p:ph type="body" idx="1"/>
          </p:nvPr>
        </p:nvSpPr>
        <p:spPr/>
        <p:txBody>
          <a:bodyPr/>
          <a:lstStyle/>
          <a:p>
            <a:r>
              <a:rPr lang="th-TH" dirty="0" smtClean="0"/>
              <a:t>-ในอนาคตอาจจะมีการแจ้งเตือนญาติของในโทษในกรณีที่เงินใกล้หมด</a:t>
            </a:r>
          </a:p>
          <a:p>
            <a:r>
              <a:rPr lang="th-TH" dirty="0" smtClean="0"/>
              <a:t>-ในอนาคตอาจจะมีการโอนเงิน ออนไลน์ผ่านหน้าเว็บ</a:t>
            </a:r>
          </a:p>
          <a:p>
            <a:r>
              <a:rPr lang="th-TH" dirty="0" smtClean="0"/>
              <a:t>-ในอนาคตอาจจะมีการใช้โปรแกรมประ</a:t>
            </a:r>
            <a:r>
              <a:rPr lang="th-TH" dirty="0" err="1" smtClean="0"/>
              <a:t>ยุก</a:t>
            </a:r>
            <a:r>
              <a:rPr lang="th-TH" dirty="0" smtClean="0"/>
              <a:t>กับ อง</a:t>
            </a:r>
            <a:r>
              <a:rPr lang="th-TH" dirty="0" err="1" smtClean="0"/>
              <a:t>กรค์</a:t>
            </a:r>
            <a:r>
              <a:rPr lang="th-TH" dirty="0" smtClean="0"/>
              <a:t>ที่ไม่สะดวกในการพกเงินสด เช่น ทหาร </a:t>
            </a:r>
            <a:r>
              <a:rPr lang="th-TH" dirty="0" err="1" smtClean="0"/>
              <a:t>แลป</a:t>
            </a:r>
            <a:r>
              <a:rPr lang="th-TH" dirty="0" smtClean="0"/>
              <a:t>วิทยา</a:t>
            </a:r>
            <a:r>
              <a:rPr lang="th-TH" dirty="0" err="1" smtClean="0"/>
              <a:t>ศาตร์</a:t>
            </a:r>
            <a:r>
              <a:rPr lang="th-TH" dirty="0" smtClean="0"/>
              <a:t> </a:t>
            </a:r>
            <a:r>
              <a:rPr lang="th-TH" smtClean="0"/>
              <a:t>โรงเรียนประจำ</a:t>
            </a:r>
            <a:endParaRPr lang="th-TH"/>
          </a:p>
        </p:txBody>
      </p:sp>
    </p:spTree>
    <p:extLst>
      <p:ext uri="{BB962C8B-B14F-4D97-AF65-F5344CB8AC3E}">
        <p14:creationId xmlns:p14="http://schemas.microsoft.com/office/powerpoint/2010/main" val="29333465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Thank you !!</a:t>
            </a:r>
          </a:p>
        </p:txBody>
      </p:sp>
      <p:sp>
        <p:nvSpPr>
          <p:cNvPr id="172" name="Shape 172"/>
          <p:cNvSpPr txBox="1">
            <a:spLocks noGrp="1"/>
          </p:cNvSpPr>
          <p:nvPr>
            <p:ph type="body" idx="1"/>
          </p:nvPr>
        </p:nvSpPr>
        <p:spPr>
          <a:xfrm>
            <a:off x="457200" y="1200150"/>
            <a:ext cx="8229600" cy="3725699"/>
          </a:xfrm>
          <a:prstGeom prst="rect">
            <a:avLst/>
          </a:prstGeom>
        </p:spPr>
        <p:txBody>
          <a:bodyPr lIns="91425" tIns="91425" rIns="91425" bIns="91425" anchor="ctr" anchorCtr="0">
            <a:noAutofit/>
          </a:bodyPr>
          <a:lstStyle/>
          <a:p>
            <a:pPr algn="ctr" rtl="0">
              <a:spcBef>
                <a:spcPts val="0"/>
              </a:spcBef>
              <a:buNone/>
            </a:pPr>
            <a:r>
              <a:rPr lang="en" b="1" dirty="0">
                <a:solidFill>
                  <a:srgbClr val="85200C"/>
                </a:solidFill>
              </a:rPr>
              <a:t>Mr.Kullawat cotanon 552115007</a:t>
            </a:r>
          </a:p>
          <a:p>
            <a:pPr algn="ctr" rtl="0">
              <a:spcBef>
                <a:spcPts val="0"/>
              </a:spcBef>
              <a:buNone/>
            </a:pPr>
            <a:r>
              <a:rPr lang="en" b="1" dirty="0">
                <a:solidFill>
                  <a:srgbClr val="85200C"/>
                </a:solidFill>
              </a:rPr>
              <a:t>Mr.Peeraphut Punsuwan 552115053</a:t>
            </a:r>
          </a:p>
          <a:p>
            <a:pPr algn="ctr" rtl="0">
              <a:spcBef>
                <a:spcPts val="0"/>
              </a:spcBef>
              <a:buNone/>
            </a:pPr>
            <a:r>
              <a:rPr lang="en" sz="1800" b="1" dirty="0">
                <a:solidFill>
                  <a:srgbClr val="CC0000"/>
                </a:solidFill>
              </a:rPr>
              <a:t>Please accept me as an advisor of our group.</a:t>
            </a:r>
          </a:p>
          <a:p>
            <a:pPr algn="ctr">
              <a:spcBef>
                <a:spcPts val="0"/>
              </a:spcBef>
              <a:buNone/>
            </a:pPr>
            <a:r>
              <a:rPr lang="en" sz="1800" b="1" dirty="0">
                <a:solidFill>
                  <a:srgbClr val="CC0000"/>
                </a:solidFill>
              </a:rPr>
              <a:t>**if confirm please send e-mail to Dr.Chartchai for comfirm us** </a:t>
            </a:r>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a:t>Dealing</a:t>
            </a:r>
          </a:p>
        </p:txBody>
      </p:sp>
      <p:sp>
        <p:nvSpPr>
          <p:cNvPr id="60" name="Shape 6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Dealing process</a:t>
            </a: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67"/>
          <p:cNvPicPr preferRelativeResize="0"/>
          <p:nvPr/>
        </p:nvPicPr>
        <p:blipFill>
          <a:blip r:embed="rId2">
            <a:alphaModFix/>
          </a:blip>
          <a:stretch>
            <a:fillRect/>
          </a:stretch>
        </p:blipFill>
        <p:spPr>
          <a:xfrm>
            <a:off x="2483768" y="404061"/>
            <a:ext cx="2052227" cy="1795037"/>
          </a:xfrm>
          <a:prstGeom prst="rect">
            <a:avLst/>
          </a:prstGeom>
          <a:noFill/>
          <a:ln>
            <a:noFill/>
          </a:ln>
        </p:spPr>
      </p:pic>
      <p:pic>
        <p:nvPicPr>
          <p:cNvPr id="5" name="Shape 69"/>
          <p:cNvPicPr preferRelativeResize="0"/>
          <p:nvPr/>
        </p:nvPicPr>
        <p:blipFill>
          <a:blip r:embed="rId3">
            <a:alphaModFix/>
          </a:blip>
          <a:stretch>
            <a:fillRect/>
          </a:stretch>
        </p:blipFill>
        <p:spPr>
          <a:xfrm>
            <a:off x="4993553" y="2667165"/>
            <a:ext cx="1896843" cy="1412999"/>
          </a:xfrm>
          <a:prstGeom prst="rect">
            <a:avLst/>
          </a:prstGeom>
          <a:noFill/>
          <a:ln>
            <a:noFill/>
          </a:ln>
        </p:spPr>
      </p:pic>
      <p:pic>
        <p:nvPicPr>
          <p:cNvPr id="6" name="Shape 98"/>
          <p:cNvPicPr preferRelativeResize="0"/>
          <p:nvPr/>
        </p:nvPicPr>
        <p:blipFill rotWithShape="1">
          <a:blip r:embed="rId4">
            <a:alphaModFix/>
          </a:blip>
          <a:srcRect l="15792" t="32017" r="18048" b="53637"/>
          <a:stretch/>
        </p:blipFill>
        <p:spPr>
          <a:xfrm>
            <a:off x="6890395" y="1547554"/>
            <a:ext cx="1719518" cy="594691"/>
          </a:xfrm>
          <a:prstGeom prst="rect">
            <a:avLst/>
          </a:prstGeom>
          <a:noFill/>
          <a:ln>
            <a:noFill/>
          </a:ln>
        </p:spPr>
      </p:pic>
      <p:pic>
        <p:nvPicPr>
          <p:cNvPr id="7" name="Shape 99"/>
          <p:cNvPicPr preferRelativeResize="0"/>
          <p:nvPr/>
        </p:nvPicPr>
        <p:blipFill rotWithShape="1">
          <a:blip r:embed="rId5">
            <a:alphaModFix/>
          </a:blip>
          <a:srcRect l="26514" t="38252" r="9916" b="50520"/>
          <a:stretch/>
        </p:blipFill>
        <p:spPr>
          <a:xfrm>
            <a:off x="6444208" y="1082143"/>
            <a:ext cx="1652232" cy="465411"/>
          </a:xfrm>
          <a:prstGeom prst="rect">
            <a:avLst/>
          </a:prstGeom>
          <a:noFill/>
          <a:ln>
            <a:noFill/>
          </a:ln>
        </p:spPr>
      </p:pic>
      <p:pic>
        <p:nvPicPr>
          <p:cNvPr id="8" name="Shape 100"/>
          <p:cNvPicPr preferRelativeResize="0"/>
          <p:nvPr/>
        </p:nvPicPr>
        <p:blipFill rotWithShape="1">
          <a:blip r:embed="rId6">
            <a:alphaModFix/>
          </a:blip>
          <a:srcRect t="25777" b="52183"/>
          <a:stretch/>
        </p:blipFill>
        <p:spPr>
          <a:xfrm>
            <a:off x="5907404" y="436040"/>
            <a:ext cx="1965983" cy="691047"/>
          </a:xfrm>
          <a:prstGeom prst="rect">
            <a:avLst/>
          </a:prstGeom>
          <a:noFill/>
          <a:ln>
            <a:noFill/>
          </a:ln>
        </p:spPr>
      </p:pic>
      <p:pic>
        <p:nvPicPr>
          <p:cNvPr id="1026" name="Picture 2" descr="D:\SeProject\Present\12391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2475" y="2349067"/>
            <a:ext cx="1819920" cy="1364940"/>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68"/>
          <p:cNvPicPr preferRelativeResize="0"/>
          <p:nvPr/>
        </p:nvPicPr>
        <p:blipFill>
          <a:blip r:embed="rId8">
            <a:alphaModFix/>
          </a:blip>
          <a:stretch>
            <a:fillRect/>
          </a:stretch>
        </p:blipFill>
        <p:spPr>
          <a:xfrm>
            <a:off x="3509881" y="2609461"/>
            <a:ext cx="819460" cy="1705106"/>
          </a:xfrm>
          <a:prstGeom prst="rect">
            <a:avLst/>
          </a:prstGeom>
          <a:noFill/>
          <a:ln>
            <a:noFill/>
          </a:ln>
        </p:spPr>
      </p:pic>
      <p:pic>
        <p:nvPicPr>
          <p:cNvPr id="1027" name="Picture 3" descr="D:\SeProject\Present\6770225121_55db40be83.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456082"/>
            <a:ext cx="1016549" cy="2033097"/>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a:off x="1412085" y="987574"/>
            <a:ext cx="927667" cy="139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Right Arrow 11"/>
          <p:cNvSpPr/>
          <p:nvPr/>
        </p:nvSpPr>
        <p:spPr>
          <a:xfrm>
            <a:off x="4535995" y="987574"/>
            <a:ext cx="1188133" cy="314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Down Arrow 12"/>
          <p:cNvSpPr/>
          <p:nvPr/>
        </p:nvSpPr>
        <p:spPr>
          <a:xfrm rot="2602379">
            <a:off x="6297777" y="1704249"/>
            <a:ext cx="346286" cy="855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Left Arrow 13"/>
          <p:cNvSpPr/>
          <p:nvPr/>
        </p:nvSpPr>
        <p:spPr>
          <a:xfrm>
            <a:off x="4381287" y="3239238"/>
            <a:ext cx="561443" cy="1344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Left Arrow 14"/>
          <p:cNvSpPr/>
          <p:nvPr/>
        </p:nvSpPr>
        <p:spPr>
          <a:xfrm>
            <a:off x="2628172" y="3327587"/>
            <a:ext cx="772368" cy="2688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Up Arrow 15"/>
          <p:cNvSpPr/>
          <p:nvPr/>
        </p:nvSpPr>
        <p:spPr>
          <a:xfrm rot="18263505">
            <a:off x="1412084" y="2030969"/>
            <a:ext cx="423611" cy="6361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7" name="TextBox 16"/>
          <p:cNvSpPr txBox="1"/>
          <p:nvPr/>
        </p:nvSpPr>
        <p:spPr>
          <a:xfrm>
            <a:off x="1331640" y="1144576"/>
            <a:ext cx="1008112" cy="738664"/>
          </a:xfrm>
          <a:prstGeom prst="rect">
            <a:avLst/>
          </a:prstGeom>
          <a:noFill/>
        </p:spPr>
        <p:txBody>
          <a:bodyPr wrap="square" rtlCol="0">
            <a:spAutoFit/>
          </a:bodyPr>
          <a:lstStyle/>
          <a:p>
            <a:r>
              <a:rPr lang="en-US" dirty="0" smtClean="0"/>
              <a:t>Prisoner go to the shop</a:t>
            </a:r>
            <a:endParaRPr lang="th-TH" dirty="0"/>
          </a:p>
        </p:txBody>
      </p:sp>
      <p:sp>
        <p:nvSpPr>
          <p:cNvPr id="18" name="TextBox 17"/>
          <p:cNvSpPr txBox="1"/>
          <p:nvPr/>
        </p:nvSpPr>
        <p:spPr>
          <a:xfrm>
            <a:off x="4539376" y="1346102"/>
            <a:ext cx="1368152" cy="738664"/>
          </a:xfrm>
          <a:prstGeom prst="rect">
            <a:avLst/>
          </a:prstGeom>
          <a:noFill/>
        </p:spPr>
        <p:txBody>
          <a:bodyPr wrap="square" rtlCol="0">
            <a:spAutoFit/>
          </a:bodyPr>
          <a:lstStyle/>
          <a:p>
            <a:r>
              <a:rPr lang="en-US" dirty="0" smtClean="0"/>
              <a:t>Give the coupon for buy product</a:t>
            </a:r>
            <a:endParaRPr lang="th-TH" dirty="0"/>
          </a:p>
        </p:txBody>
      </p:sp>
      <p:sp>
        <p:nvSpPr>
          <p:cNvPr id="19" name="TextBox 18"/>
          <p:cNvSpPr txBox="1"/>
          <p:nvPr/>
        </p:nvSpPr>
        <p:spPr>
          <a:xfrm>
            <a:off x="6896320" y="2274373"/>
            <a:ext cx="2026026" cy="1815882"/>
          </a:xfrm>
          <a:prstGeom prst="rect">
            <a:avLst/>
          </a:prstGeom>
          <a:noFill/>
        </p:spPr>
        <p:txBody>
          <a:bodyPr wrap="square" rtlCol="0">
            <a:spAutoFit/>
          </a:bodyPr>
          <a:lstStyle/>
          <a:p>
            <a:r>
              <a:rPr lang="en" b="1" dirty="0" smtClean="0">
                <a:solidFill>
                  <a:srgbClr val="FF0000"/>
                </a:solidFill>
              </a:rPr>
              <a:t>**Officer </a:t>
            </a:r>
            <a:r>
              <a:rPr lang="en" b="1" dirty="0">
                <a:solidFill>
                  <a:srgbClr val="FF0000"/>
                </a:solidFill>
              </a:rPr>
              <a:t>check expiration date of coupon.</a:t>
            </a:r>
          </a:p>
          <a:p>
            <a:r>
              <a:rPr lang="en" b="1" dirty="0">
                <a:solidFill>
                  <a:srgbClr val="FF0000"/>
                </a:solidFill>
              </a:rPr>
              <a:t>(coupon have expiration date two day</a:t>
            </a:r>
            <a:r>
              <a:rPr lang="en" b="1" dirty="0" smtClean="0">
                <a:solidFill>
                  <a:srgbClr val="FF0000"/>
                </a:solidFill>
              </a:rPr>
              <a:t>)</a:t>
            </a:r>
          </a:p>
          <a:p>
            <a:r>
              <a:rPr lang="en" b="1" dirty="0" smtClean="0">
                <a:solidFill>
                  <a:srgbClr val="FF0000"/>
                </a:solidFill>
              </a:rPr>
              <a:t>**Coupon </a:t>
            </a:r>
            <a:r>
              <a:rPr lang="en-US" b="1" dirty="0">
                <a:solidFill>
                  <a:srgbClr val="FF0000"/>
                </a:solidFill>
              </a:rPr>
              <a:t>easily broken</a:t>
            </a:r>
            <a:endParaRPr lang="en" b="1" dirty="0">
              <a:solidFill>
                <a:srgbClr val="FF0000"/>
              </a:solidFill>
            </a:endParaRPr>
          </a:p>
        </p:txBody>
      </p:sp>
      <p:sp>
        <p:nvSpPr>
          <p:cNvPr id="22" name="TextBox 21"/>
          <p:cNvSpPr txBox="1"/>
          <p:nvPr/>
        </p:nvSpPr>
        <p:spPr>
          <a:xfrm>
            <a:off x="507569" y="3756424"/>
            <a:ext cx="2714825" cy="1169551"/>
          </a:xfrm>
          <a:prstGeom prst="rect">
            <a:avLst/>
          </a:prstGeom>
          <a:noFill/>
        </p:spPr>
        <p:txBody>
          <a:bodyPr wrap="square" rtlCol="0">
            <a:spAutoFit/>
          </a:bodyPr>
          <a:lstStyle/>
          <a:p>
            <a:r>
              <a:rPr lang="en-US" b="1" dirty="0" smtClean="0">
                <a:solidFill>
                  <a:srgbClr val="FF0000"/>
                </a:solidFill>
              </a:rPr>
              <a:t>The coupon have value 5,10 ,20 and 100 If </a:t>
            </a:r>
            <a:r>
              <a:rPr lang="en-US" b="1" dirty="0">
                <a:solidFill>
                  <a:srgbClr val="FF0000"/>
                </a:solidFill>
              </a:rPr>
              <a:t>can not change </a:t>
            </a:r>
            <a:r>
              <a:rPr lang="en-US" b="1" dirty="0" smtClean="0">
                <a:solidFill>
                  <a:srgbClr val="FF0000"/>
                </a:solidFill>
              </a:rPr>
              <a:t>Officer will give the candy </a:t>
            </a:r>
            <a:r>
              <a:rPr lang="en-US" b="1" dirty="0">
                <a:solidFill>
                  <a:srgbClr val="FF0000"/>
                </a:solidFill>
              </a:rPr>
              <a:t>instead </a:t>
            </a:r>
            <a:r>
              <a:rPr lang="en-US" b="1" dirty="0" smtClean="0">
                <a:solidFill>
                  <a:srgbClr val="FF0000"/>
                </a:solidFill>
              </a:rPr>
              <a:t>for </a:t>
            </a:r>
            <a:r>
              <a:rPr lang="en-US" b="1" dirty="0">
                <a:solidFill>
                  <a:srgbClr val="FF0000"/>
                </a:solidFill>
              </a:rPr>
              <a:t>money missing</a:t>
            </a:r>
            <a:r>
              <a:rPr lang="en-US" b="1" dirty="0" smtClean="0">
                <a:solidFill>
                  <a:srgbClr val="FF0000"/>
                </a:solidFill>
              </a:rPr>
              <a:t>. It not fair for prisoner</a:t>
            </a:r>
            <a:endParaRPr lang="th-TH" b="1" dirty="0">
              <a:solidFill>
                <a:srgbClr val="FF0000"/>
              </a:solidFill>
            </a:endParaRPr>
          </a:p>
        </p:txBody>
      </p:sp>
    </p:spTree>
    <p:extLst>
      <p:ext uri="{BB962C8B-B14F-4D97-AF65-F5344CB8AC3E}">
        <p14:creationId xmlns:p14="http://schemas.microsoft.com/office/powerpoint/2010/main" val="41190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lvl="0" algn="ctr" rtl="0">
              <a:spcBef>
                <a:spcPts val="0"/>
              </a:spcBef>
              <a:buNone/>
            </a:pPr>
            <a:r>
              <a:rPr lang="en"/>
              <a:t>Coupon withdrawal</a:t>
            </a:r>
          </a:p>
        </p:txBody>
      </p:sp>
      <p:sp>
        <p:nvSpPr>
          <p:cNvPr id="89" name="Shape 8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lvl="0" algn="ctr" rtl="0">
              <a:spcBef>
                <a:spcPts val="0"/>
              </a:spcBef>
              <a:buNone/>
            </a:pPr>
            <a:r>
              <a:rPr lang="en"/>
              <a:t>process of Coupon withdrawal</a:t>
            </a:r>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SeProject\Present\1059199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864" y="259722"/>
            <a:ext cx="1296144" cy="23762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D:\SeProject\Present\6770225121_55db40be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238" y="411007"/>
            <a:ext cx="892857" cy="17857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69120" y="1372334"/>
            <a:ext cx="1800200" cy="1013739"/>
          </a:xfrm>
          <a:prstGeom prst="rect">
            <a:avLst/>
          </a:prstGeom>
          <a:noFill/>
        </p:spPr>
        <p:txBody>
          <a:bodyPr wrap="square" rtlCol="0">
            <a:spAutoFit/>
          </a:bodyPr>
          <a:lstStyle/>
          <a:p>
            <a:pPr>
              <a:lnSpc>
                <a:spcPct val="127909"/>
              </a:lnSpc>
            </a:pPr>
            <a:r>
              <a:rPr lang="en" sz="1200" b="1" dirty="0" smtClean="0">
                <a:solidFill>
                  <a:srgbClr val="FF0000"/>
                </a:solidFill>
              </a:rPr>
              <a:t>-Prison </a:t>
            </a:r>
            <a:r>
              <a:rPr lang="en" sz="1200" b="1" dirty="0">
                <a:solidFill>
                  <a:srgbClr val="FF0000"/>
                </a:solidFill>
              </a:rPr>
              <a:t>require </a:t>
            </a:r>
            <a:r>
              <a:rPr lang="en" sz="1200" b="1" dirty="0" smtClean="0">
                <a:solidFill>
                  <a:srgbClr val="FF0000"/>
                </a:solidFill>
              </a:rPr>
              <a:t>withdrawal coupon</a:t>
            </a:r>
          </a:p>
          <a:p>
            <a:pPr>
              <a:lnSpc>
                <a:spcPct val="127909"/>
              </a:lnSpc>
            </a:pPr>
            <a:r>
              <a:rPr lang="en-US" sz="1200" b="1" dirty="0">
                <a:solidFill>
                  <a:srgbClr val="FF0000"/>
                </a:solidFill>
              </a:rPr>
              <a:t>t</a:t>
            </a:r>
            <a:r>
              <a:rPr lang="en" sz="1200" b="1" dirty="0" smtClean="0">
                <a:solidFill>
                  <a:srgbClr val="FF0000"/>
                </a:solidFill>
              </a:rPr>
              <a:t>o the header.</a:t>
            </a:r>
          </a:p>
          <a:p>
            <a:pPr>
              <a:lnSpc>
                <a:spcPct val="127909"/>
              </a:lnSpc>
            </a:pPr>
            <a:r>
              <a:rPr lang="en" sz="1200" b="1" dirty="0" smtClean="0">
                <a:solidFill>
                  <a:srgbClr val="FF0000"/>
                </a:solidFill>
              </a:rPr>
              <a:t>-One time per day</a:t>
            </a:r>
            <a:endParaRPr lang="en" sz="1200" b="1" dirty="0">
              <a:solidFill>
                <a:srgbClr val="FF0000"/>
              </a:solidFill>
            </a:endParaRPr>
          </a:p>
        </p:txBody>
      </p:sp>
      <p:sp>
        <p:nvSpPr>
          <p:cNvPr id="6" name="TextBox 5"/>
          <p:cNvSpPr txBox="1"/>
          <p:nvPr/>
        </p:nvSpPr>
        <p:spPr>
          <a:xfrm>
            <a:off x="3919116" y="1124127"/>
            <a:ext cx="1728192" cy="1746760"/>
          </a:xfrm>
          <a:prstGeom prst="rect">
            <a:avLst/>
          </a:prstGeom>
          <a:noFill/>
        </p:spPr>
        <p:txBody>
          <a:bodyPr wrap="square" rtlCol="0">
            <a:spAutoFit/>
          </a:bodyPr>
          <a:lstStyle/>
          <a:p>
            <a:pPr>
              <a:lnSpc>
                <a:spcPct val="127909"/>
              </a:lnSpc>
            </a:pPr>
            <a:r>
              <a:rPr lang="en" sz="1200" b="1" dirty="0" smtClean="0">
                <a:solidFill>
                  <a:srgbClr val="FF0000"/>
                </a:solidFill>
              </a:rPr>
              <a:t>-header </a:t>
            </a:r>
            <a:r>
              <a:rPr lang="en" sz="1200" b="1" dirty="0">
                <a:solidFill>
                  <a:srgbClr val="FF0000"/>
                </a:solidFill>
              </a:rPr>
              <a:t>will get the list of name </a:t>
            </a:r>
          </a:p>
          <a:p>
            <a:pPr>
              <a:lnSpc>
                <a:spcPct val="127909"/>
              </a:lnSpc>
            </a:pPr>
            <a:r>
              <a:rPr lang="en" sz="1200" b="1" dirty="0">
                <a:solidFill>
                  <a:srgbClr val="FF0000"/>
                </a:solidFill>
              </a:rPr>
              <a:t>and </a:t>
            </a:r>
            <a:r>
              <a:rPr lang="en" sz="1200" b="1" dirty="0" smtClean="0">
                <a:solidFill>
                  <a:srgbClr val="FF0000"/>
                </a:solidFill>
              </a:rPr>
              <a:t>signature</a:t>
            </a:r>
          </a:p>
          <a:p>
            <a:pPr>
              <a:lnSpc>
                <a:spcPct val="127909"/>
              </a:lnSpc>
            </a:pPr>
            <a:r>
              <a:rPr lang="en-US" sz="1200" b="1" dirty="0" smtClean="0">
                <a:solidFill>
                  <a:srgbClr val="FF0000"/>
                </a:solidFill>
              </a:rPr>
              <a:t>**condition</a:t>
            </a:r>
            <a:endParaRPr lang="en" sz="1200" b="1" dirty="0" smtClean="0">
              <a:solidFill>
                <a:srgbClr val="FF0000"/>
              </a:solidFill>
            </a:endParaRPr>
          </a:p>
          <a:p>
            <a:pPr>
              <a:lnSpc>
                <a:spcPct val="127909"/>
              </a:lnSpc>
            </a:pPr>
            <a:r>
              <a:rPr lang="en" sz="1200" b="1" dirty="0" smtClean="0">
                <a:solidFill>
                  <a:srgbClr val="FF0000"/>
                </a:solidFill>
              </a:rPr>
              <a:t>- </a:t>
            </a:r>
            <a:r>
              <a:rPr lang="en" sz="1200" b="1" dirty="0">
                <a:solidFill>
                  <a:srgbClr val="FF0000"/>
                </a:solidFill>
              </a:rPr>
              <a:t>Prisoner can not withdraw </a:t>
            </a:r>
          </a:p>
          <a:p>
            <a:pPr>
              <a:lnSpc>
                <a:spcPct val="127909"/>
              </a:lnSpc>
            </a:pPr>
            <a:r>
              <a:rPr lang="en" sz="1200" b="1" dirty="0">
                <a:solidFill>
                  <a:srgbClr val="FF0000"/>
                </a:solidFill>
              </a:rPr>
              <a:t>more than 200 barth</a:t>
            </a:r>
            <a:endParaRPr lang="th-TH" sz="1200" b="1" dirty="0">
              <a:solidFill>
                <a:srgbClr val="FF0000"/>
              </a:solidFill>
            </a:endParaRPr>
          </a:p>
        </p:txBody>
      </p:sp>
      <p:pic>
        <p:nvPicPr>
          <p:cNvPr id="8" name="Shape 96"/>
          <p:cNvPicPr preferRelativeResize="0"/>
          <p:nvPr/>
        </p:nvPicPr>
        <p:blipFill rotWithShape="1">
          <a:blip r:embed="rId4">
            <a:alphaModFix/>
          </a:blip>
          <a:srcRect l="8399" t="11227" b="16340"/>
          <a:stretch/>
        </p:blipFill>
        <p:spPr>
          <a:xfrm>
            <a:off x="5580484" y="586776"/>
            <a:ext cx="1584176" cy="2170620"/>
          </a:xfrm>
          <a:prstGeom prst="rect">
            <a:avLst/>
          </a:prstGeom>
          <a:noFill/>
          <a:ln>
            <a:noFill/>
          </a:ln>
        </p:spPr>
      </p:pic>
      <p:sp>
        <p:nvSpPr>
          <p:cNvPr id="7" name="Right Arrow 6"/>
          <p:cNvSpPr/>
          <p:nvPr/>
        </p:nvSpPr>
        <p:spPr>
          <a:xfrm>
            <a:off x="1257095" y="915566"/>
            <a:ext cx="1382769"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ight Arrow 8"/>
          <p:cNvSpPr/>
          <p:nvPr/>
        </p:nvSpPr>
        <p:spPr>
          <a:xfrm>
            <a:off x="3936008" y="915566"/>
            <a:ext cx="12120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TextBox 9"/>
          <p:cNvSpPr txBox="1"/>
          <p:nvPr/>
        </p:nvSpPr>
        <p:spPr>
          <a:xfrm>
            <a:off x="7524328" y="411007"/>
            <a:ext cx="1080120" cy="1046440"/>
          </a:xfrm>
          <a:prstGeom prst="rect">
            <a:avLst/>
          </a:prstGeom>
          <a:noFill/>
        </p:spPr>
        <p:txBody>
          <a:bodyPr wrap="square" rtlCol="0">
            <a:spAutoFit/>
          </a:bodyPr>
          <a:lstStyle/>
          <a:p>
            <a:r>
              <a:rPr lang="en" sz="1200" b="1" dirty="0" smtClean="0">
                <a:solidFill>
                  <a:schemeClr val="tx1"/>
                </a:solidFill>
              </a:rPr>
              <a:t>The </a:t>
            </a:r>
            <a:r>
              <a:rPr lang="en" sz="1200" b="1" dirty="0">
                <a:solidFill>
                  <a:schemeClr val="tx1"/>
                </a:solidFill>
              </a:rPr>
              <a:t>header give the list to officer in store.</a:t>
            </a:r>
          </a:p>
          <a:p>
            <a:endParaRPr lang="th-TH" dirty="0"/>
          </a:p>
        </p:txBody>
      </p:sp>
      <p:pic>
        <p:nvPicPr>
          <p:cNvPr id="12" name="Picture 11" descr="C:\Present\25.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9710" y="2605163"/>
            <a:ext cx="1309355" cy="1227068"/>
          </a:xfrm>
          <a:prstGeom prst="rect">
            <a:avLst/>
          </a:prstGeom>
          <a:noFill/>
          <a:ln>
            <a:noFill/>
          </a:ln>
        </p:spPr>
      </p:pic>
      <p:sp>
        <p:nvSpPr>
          <p:cNvPr id="11" name="Down Arrow 10"/>
          <p:cNvSpPr/>
          <p:nvPr/>
        </p:nvSpPr>
        <p:spPr>
          <a:xfrm>
            <a:off x="7740352" y="1303864"/>
            <a:ext cx="324036" cy="10822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TextBox 12"/>
          <p:cNvSpPr txBox="1"/>
          <p:nvPr/>
        </p:nvSpPr>
        <p:spPr>
          <a:xfrm>
            <a:off x="4932040" y="2870887"/>
            <a:ext cx="2405290" cy="2434897"/>
          </a:xfrm>
          <a:prstGeom prst="rect">
            <a:avLst/>
          </a:prstGeom>
          <a:noFill/>
        </p:spPr>
        <p:txBody>
          <a:bodyPr wrap="square" rtlCol="0">
            <a:spAutoFit/>
          </a:bodyPr>
          <a:lstStyle/>
          <a:p>
            <a:pPr>
              <a:lnSpc>
                <a:spcPct val="127909"/>
              </a:lnSpc>
            </a:pPr>
            <a:r>
              <a:rPr lang="en" sz="1200" b="1" dirty="0" smtClean="0">
                <a:solidFill>
                  <a:srgbClr val="FF0000"/>
                </a:solidFill>
              </a:rPr>
              <a:t>-officer </a:t>
            </a:r>
            <a:r>
              <a:rPr lang="en" sz="1200" b="1" dirty="0">
                <a:solidFill>
                  <a:srgbClr val="FF0000"/>
                </a:solidFill>
              </a:rPr>
              <a:t>check withdrawal form list and do the </a:t>
            </a:r>
          </a:p>
          <a:p>
            <a:pPr>
              <a:lnSpc>
                <a:spcPct val="127909"/>
              </a:lnSpc>
            </a:pPr>
            <a:r>
              <a:rPr lang="en" sz="1200" b="1" dirty="0">
                <a:solidFill>
                  <a:srgbClr val="FF0000"/>
                </a:solidFill>
              </a:rPr>
              <a:t>finacial in the account book of prison</a:t>
            </a:r>
            <a:r>
              <a:rPr lang="en" sz="1200" b="1" dirty="0" smtClean="0">
                <a:solidFill>
                  <a:srgbClr val="FF0000"/>
                </a:solidFill>
              </a:rPr>
              <a:t>.</a:t>
            </a:r>
          </a:p>
          <a:p>
            <a:pPr>
              <a:lnSpc>
                <a:spcPct val="127909"/>
              </a:lnSpc>
            </a:pPr>
            <a:r>
              <a:rPr lang="en" sz="1200" b="1" dirty="0" smtClean="0">
                <a:solidFill>
                  <a:srgbClr val="FF0000"/>
                </a:solidFill>
              </a:rPr>
              <a:t>-officer </a:t>
            </a:r>
            <a:r>
              <a:rPr lang="en" sz="1200" b="1" dirty="0">
                <a:solidFill>
                  <a:srgbClr val="FF0000"/>
                </a:solidFill>
              </a:rPr>
              <a:t>told prison come to get the coupon.</a:t>
            </a:r>
          </a:p>
          <a:p>
            <a:pPr>
              <a:lnSpc>
                <a:spcPct val="127909"/>
              </a:lnSpc>
            </a:pPr>
            <a:r>
              <a:rPr lang="en" sz="1200" b="1" dirty="0">
                <a:solidFill>
                  <a:srgbClr val="FF0000"/>
                </a:solidFill>
              </a:rPr>
              <a:t>and prisoner signature at the account book</a:t>
            </a:r>
            <a:endParaRPr lang="th-TH" sz="1200" b="1" dirty="0">
              <a:solidFill>
                <a:srgbClr val="FF0000"/>
              </a:solidFill>
            </a:endParaRPr>
          </a:p>
          <a:p>
            <a:pPr>
              <a:lnSpc>
                <a:spcPct val="127909"/>
              </a:lnSpc>
            </a:pPr>
            <a:endParaRPr lang="en" sz="1200" b="1" dirty="0">
              <a:solidFill>
                <a:srgbClr val="FF0000"/>
              </a:solidFill>
            </a:endParaRPr>
          </a:p>
          <a:p>
            <a:endParaRPr lang="th-TH" dirty="0"/>
          </a:p>
        </p:txBody>
      </p:sp>
      <p:pic>
        <p:nvPicPr>
          <p:cNvPr id="15" name="Shape 97"/>
          <p:cNvPicPr preferRelativeResize="0"/>
          <p:nvPr/>
        </p:nvPicPr>
        <p:blipFill rotWithShape="1">
          <a:blip r:embed="rId6">
            <a:alphaModFix/>
          </a:blip>
          <a:srcRect l="4333" t="15174" b="33266"/>
          <a:stretch/>
        </p:blipFill>
        <p:spPr>
          <a:xfrm>
            <a:off x="2296980" y="2826562"/>
            <a:ext cx="2434068" cy="2067694"/>
          </a:xfrm>
          <a:prstGeom prst="rect">
            <a:avLst/>
          </a:prstGeom>
          <a:noFill/>
          <a:ln>
            <a:noFill/>
          </a:ln>
        </p:spPr>
      </p:pic>
      <p:pic>
        <p:nvPicPr>
          <p:cNvPr id="17" name="Shape 98"/>
          <p:cNvPicPr preferRelativeResize="0"/>
          <p:nvPr/>
        </p:nvPicPr>
        <p:blipFill rotWithShape="1">
          <a:blip r:embed="rId7">
            <a:alphaModFix/>
          </a:blip>
          <a:srcRect l="15792" t="32017" r="18048" b="53637"/>
          <a:stretch/>
        </p:blipFill>
        <p:spPr>
          <a:xfrm rot="21448090">
            <a:off x="347909" y="3671204"/>
            <a:ext cx="1458677" cy="452261"/>
          </a:xfrm>
          <a:prstGeom prst="rect">
            <a:avLst/>
          </a:prstGeom>
          <a:noFill/>
          <a:ln>
            <a:noFill/>
          </a:ln>
        </p:spPr>
      </p:pic>
      <p:pic>
        <p:nvPicPr>
          <p:cNvPr id="18" name="Shape 100"/>
          <p:cNvPicPr preferRelativeResize="0"/>
          <p:nvPr/>
        </p:nvPicPr>
        <p:blipFill rotWithShape="1">
          <a:blip r:embed="rId8">
            <a:alphaModFix/>
          </a:blip>
          <a:srcRect t="25777" b="52183"/>
          <a:stretch/>
        </p:blipFill>
        <p:spPr>
          <a:xfrm>
            <a:off x="266288" y="3062168"/>
            <a:ext cx="1667755" cy="525540"/>
          </a:xfrm>
          <a:prstGeom prst="rect">
            <a:avLst/>
          </a:prstGeom>
          <a:noFill/>
          <a:ln>
            <a:noFill/>
          </a:ln>
        </p:spPr>
      </p:pic>
      <p:sp>
        <p:nvSpPr>
          <p:cNvPr id="16" name="Up Arrow 15"/>
          <p:cNvSpPr/>
          <p:nvPr/>
        </p:nvSpPr>
        <p:spPr>
          <a:xfrm rot="19003651">
            <a:off x="1665225" y="3904206"/>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Up Arrow 19"/>
          <p:cNvSpPr/>
          <p:nvPr/>
        </p:nvSpPr>
        <p:spPr>
          <a:xfrm>
            <a:off x="747409" y="2059939"/>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TextBox 18"/>
          <p:cNvSpPr txBox="1"/>
          <p:nvPr/>
        </p:nvSpPr>
        <p:spPr>
          <a:xfrm>
            <a:off x="364238" y="4327416"/>
            <a:ext cx="1539699" cy="523220"/>
          </a:xfrm>
          <a:prstGeom prst="rect">
            <a:avLst/>
          </a:prstGeom>
          <a:noFill/>
        </p:spPr>
        <p:txBody>
          <a:bodyPr wrap="square" rtlCol="0">
            <a:spAutoFit/>
          </a:bodyPr>
          <a:lstStyle/>
          <a:p>
            <a:r>
              <a:rPr lang="en-US" dirty="0" smtClean="0"/>
              <a:t>Signature and give coupon</a:t>
            </a:r>
            <a:endParaRPr lang="th-TH" dirty="0"/>
          </a:p>
        </p:txBody>
      </p:sp>
      <p:sp>
        <p:nvSpPr>
          <p:cNvPr id="21" name="Left Arrow 20"/>
          <p:cNvSpPr/>
          <p:nvPr/>
        </p:nvSpPr>
        <p:spPr>
          <a:xfrm>
            <a:off x="7337330" y="4155463"/>
            <a:ext cx="727058" cy="1719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195312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sz="4800"/>
              <a:t>Depositing</a:t>
            </a:r>
          </a:p>
          <a:p>
            <a:pPr algn="ctr">
              <a:spcBef>
                <a:spcPts val="0"/>
              </a:spcBef>
              <a:buNone/>
            </a:pPr>
            <a:r>
              <a:rPr lang="en" sz="4800"/>
              <a:t>(deposit into account).</a:t>
            </a:r>
          </a:p>
        </p:txBody>
      </p:sp>
      <p:sp>
        <p:nvSpPr>
          <p:cNvPr id="120" name="Shape 12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spcBef>
                <a:spcPts val="0"/>
              </a:spcBef>
              <a:buNone/>
            </a:pPr>
            <a:r>
              <a:rPr lang="en"/>
              <a:t>Deposit (bringing money into account).</a:t>
            </a:r>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3429</TotalTime>
  <Words>1497</Words>
  <Application>Microsoft Office PowerPoint</Application>
  <PresentationFormat>On-screen Show (16:9)</PresentationFormat>
  <Paragraphs>271</Paragraphs>
  <Slides>48</Slides>
  <Notes>26</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label</vt:lpstr>
      <vt:lpstr>Simply BUY</vt:lpstr>
      <vt:lpstr>PowerPoint Presentation</vt:lpstr>
      <vt:lpstr>What is the motivation of the project</vt:lpstr>
      <vt:lpstr>Process of system(present)</vt:lpstr>
      <vt:lpstr>Dealing</vt:lpstr>
      <vt:lpstr>PowerPoint Presentation</vt:lpstr>
      <vt:lpstr>Coupon withdrawal</vt:lpstr>
      <vt:lpstr>PowerPoint Presentation</vt:lpstr>
      <vt:lpstr>Depositing (deposit into account).</vt:lpstr>
      <vt:lpstr>PowerPoint Presentation</vt:lpstr>
      <vt:lpstr>Whitdrawal</vt:lpstr>
      <vt:lpstr>PowerPoint Presentation</vt:lpstr>
      <vt:lpstr>Manage  In the store</vt:lpstr>
      <vt:lpstr>PowerPoint Presentation</vt:lpstr>
      <vt:lpstr>About Simply buy</vt:lpstr>
      <vt:lpstr>Reference</vt:lpstr>
      <vt:lpstr>Reference concept that have already.</vt:lpstr>
      <vt:lpstr>PowerPoint Presentation</vt:lpstr>
      <vt:lpstr>PowerPoint Presentation</vt:lpstr>
      <vt:lpstr>Register</vt:lpstr>
      <vt:lpstr>PowerPoint Presentation</vt:lpstr>
      <vt:lpstr>Dealing</vt:lpstr>
      <vt:lpstr>PowerPoint Presentation</vt:lpstr>
      <vt:lpstr>Solvethe problem (Dealing)</vt:lpstr>
      <vt:lpstr>Coupon withdrawal</vt:lpstr>
      <vt:lpstr>PowerPoint Presentation</vt:lpstr>
      <vt:lpstr>Solvethe problem (Coupon withdrawal)</vt:lpstr>
      <vt:lpstr>Problem</vt:lpstr>
      <vt:lpstr>Problem(Con.)</vt:lpstr>
      <vt:lpstr>Depositing (deposit into account).</vt:lpstr>
      <vt:lpstr>PowerPoint Presentation</vt:lpstr>
      <vt:lpstr>Solvethe problem (Deposit)</vt:lpstr>
      <vt:lpstr>Problem</vt:lpstr>
      <vt:lpstr>Whitdrawal</vt:lpstr>
      <vt:lpstr>PowerPoint Presentation</vt:lpstr>
      <vt:lpstr>Solvethe problem (Whitdrawal)</vt:lpstr>
      <vt:lpstr>Manage  In the store</vt:lpstr>
      <vt:lpstr>PowerPoint Presentation</vt:lpstr>
      <vt:lpstr>Solvethe problem (Management store)</vt:lpstr>
      <vt:lpstr>Interface of program</vt:lpstr>
      <vt:lpstr>PowerPoint Presentation</vt:lpstr>
      <vt:lpstr>PowerPoint Presentation</vt:lpstr>
      <vt:lpstr>PowerPoint Presentation</vt:lpstr>
      <vt:lpstr>PowerPoint Presentation</vt:lpstr>
      <vt:lpstr>PowerPoint Presentation</vt:lpstr>
      <vt:lpstr>Technic Tool </vt:lpstr>
      <vt:lpstr>สามารถไปประยุกพัฒนาไรได้บ้าง</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Simply BUY</dc:title>
  <cp:lastModifiedBy>USER</cp:lastModifiedBy>
  <cp:revision>55</cp:revision>
  <dcterms:modified xsi:type="dcterms:W3CDTF">2015-05-27T08:57:44Z</dcterms:modified>
</cp:coreProperties>
</file>